
<file path=[Content_Types].xml><?xml version="1.0" encoding="utf-8"?>
<Types xmlns="http://schemas.openxmlformats.org/package/2006/content-types">
  <Override PartName="/ppt/slides/slide6.xml" ContentType="application/vnd.openxmlformats-officedocument.presentationml.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2.xml" ContentType="application/vnd.openxmlformats-officedocument.drawingml.diagramLayout+xml"/>
  <Override PartName="/ppt/diagrams/layout3.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slides/slide5.xml" ContentType="application/vnd.openxmlformats-officedocument.presentationml.slide+xml"/>
  <Default Extension="png" ContentType="image/png"/>
  <Override PartName="/ppt/diagrams/colors2.xml" ContentType="application/vnd.openxmlformats-officedocument.drawingml.diagramColors+xml"/>
  <Override PartName="/ppt/diagrams/drawing3.xml" ContentType="application/vnd.ms-office.drawingml.diagramDrawing+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sldIdLst>
    <p:sldId id="258" r:id="rId2"/>
    <p:sldId id="268" r:id="rId3"/>
    <p:sldId id="269" r:id="rId4"/>
    <p:sldId id="272" r:id="rId5"/>
    <p:sldId id="283" r:id="rId6"/>
    <p:sldId id="264" r:id="rId7"/>
    <p:sldId id="282" r:id="rId8"/>
    <p:sldId id="266" r:id="rId9"/>
    <p:sldId id="280" r:id="rId10"/>
    <p:sldId id="267" r:id="rId11"/>
    <p:sldId id="273" r:id="rId12"/>
    <p:sldId id="274" r:id="rId13"/>
    <p:sldId id="275" r:id="rId14"/>
    <p:sldId id="276" r:id="rId15"/>
    <p:sldId id="277" r:id="rId16"/>
    <p:sldId id="278" r:id="rId17"/>
    <p:sldId id="265"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slide" Target="slides/slide12.xml" />
  <Relationship Id="rId18" Type="http://schemas.openxmlformats.org/officeDocument/2006/relationships/slide" Target="slides/slide17.xml" />
  <Relationship Id="rId3" Type="http://schemas.openxmlformats.org/officeDocument/2006/relationships/slide" Target="slides/slide2.xml" />
  <Relationship Id="rId21" Type="http://schemas.openxmlformats.org/officeDocument/2006/relationships/viewProps" Target="viewProps.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slide" Target="slides/slide16.xml" />
  <Relationship Id="rId2" Type="http://schemas.openxmlformats.org/officeDocument/2006/relationships/slide" Target="slides/slide1.xml" />
  <Relationship Id="rId16" Type="http://schemas.openxmlformats.org/officeDocument/2006/relationships/slide" Target="slides/slide15.xml" />
  <Relationship Id="rId20" Type="http://schemas.openxmlformats.org/officeDocument/2006/relationships/presProps" Target="presProps.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slide" Target="slides/slide14.xml" />
  <Relationship Id="rId23" Type="http://schemas.openxmlformats.org/officeDocument/2006/relationships/tableStyles" Target="tableStyles.xml" />
  <Relationship Id="rId10" Type="http://schemas.openxmlformats.org/officeDocument/2006/relationships/slide" Target="slides/slide9.xml" />
  <Relationship Id="rId19" Type="http://schemas.openxmlformats.org/officeDocument/2006/relationships/slide" Target="slides/slide18.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slide" Target="slides/slide13.xml" />
  <Relationship Id="rId22" Type="http://schemas.openxmlformats.org/officeDocument/2006/relationships/theme" Target="theme/theme1.xml" />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713E84-811F-4481-9CB1-0E8FD1C1D6D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9914D656-A9D8-4092-A299-742ED5CDE2A6}">
      <dgm:prSet phldrT="[Text]"/>
      <dgm:spPr/>
      <dgm:t>
        <a:bodyPr/>
        <a:lstStyle/>
        <a:p>
          <a:r>
            <a:rPr lang="en-US" b="1" dirty="0" smtClean="0">
              <a:solidFill>
                <a:schemeClr val="tx1"/>
              </a:solidFill>
            </a:rPr>
            <a:t>Phase 1 (Proposed)</a:t>
          </a:r>
          <a:endParaRPr lang="en-US" b="1" dirty="0">
            <a:solidFill>
              <a:schemeClr val="tx1"/>
            </a:solidFill>
          </a:endParaRPr>
        </a:p>
      </dgm:t>
    </dgm:pt>
    <dgm:pt modelId="{B67CDA59-27FF-4D8B-811B-F9B48A4B2A0F}" type="parTrans" cxnId="{9AEDE55E-0E5A-4FD7-8D93-1D3E293B6530}">
      <dgm:prSet/>
      <dgm:spPr/>
      <dgm:t>
        <a:bodyPr/>
        <a:lstStyle/>
        <a:p>
          <a:endParaRPr lang="en-US"/>
        </a:p>
      </dgm:t>
    </dgm:pt>
    <dgm:pt modelId="{E2337E8F-F8FA-4DA9-A03F-60C9EE49799C}" type="sibTrans" cxnId="{9AEDE55E-0E5A-4FD7-8D93-1D3E293B6530}">
      <dgm:prSet/>
      <dgm:spPr/>
      <dgm:t>
        <a:bodyPr/>
        <a:lstStyle/>
        <a:p>
          <a:endParaRPr lang="en-US"/>
        </a:p>
      </dgm:t>
    </dgm:pt>
    <dgm:pt modelId="{13D1195A-C88E-429E-8A58-4F8A544C1DF3}">
      <dgm:prSet phldrT="[Text]"/>
      <dgm:spPr/>
      <dgm:t>
        <a:bodyPr/>
        <a:lstStyle/>
        <a:p>
          <a:r>
            <a:rPr lang="en-US" sz="1400" dirty="0" smtClean="0"/>
            <a:t>2x Project Managers</a:t>
          </a:r>
          <a:endParaRPr lang="en-US" sz="1400" dirty="0"/>
        </a:p>
      </dgm:t>
    </dgm:pt>
    <dgm:pt modelId="{E0018C14-FBF3-4F5D-BDAB-B4C19EDFC0CC}" type="parTrans" cxnId="{E166E868-09B6-4DA5-A350-EA88363EE3D9}">
      <dgm:prSet/>
      <dgm:spPr/>
      <dgm:t>
        <a:bodyPr/>
        <a:lstStyle/>
        <a:p>
          <a:endParaRPr lang="en-US"/>
        </a:p>
      </dgm:t>
    </dgm:pt>
    <dgm:pt modelId="{81E7B579-ED64-493C-90CD-2F1B10A0DBBF}" type="sibTrans" cxnId="{E166E868-09B6-4DA5-A350-EA88363EE3D9}">
      <dgm:prSet/>
      <dgm:spPr/>
      <dgm:t>
        <a:bodyPr/>
        <a:lstStyle/>
        <a:p>
          <a:endParaRPr lang="en-US"/>
        </a:p>
      </dgm:t>
    </dgm:pt>
    <dgm:pt modelId="{E60CD70E-785E-42F1-BC7E-4A36314528B8}">
      <dgm:prSet phldrT="[Text]"/>
      <dgm:spPr/>
      <dgm:t>
        <a:bodyPr/>
        <a:lstStyle/>
        <a:p>
          <a:r>
            <a:rPr lang="en-US" b="1" dirty="0" smtClean="0">
              <a:solidFill>
                <a:schemeClr val="tx1"/>
              </a:solidFill>
            </a:rPr>
            <a:t>Phase 2 (Proposed)</a:t>
          </a:r>
          <a:endParaRPr lang="en-US" b="1" dirty="0">
            <a:solidFill>
              <a:schemeClr val="tx1"/>
            </a:solidFill>
          </a:endParaRPr>
        </a:p>
      </dgm:t>
    </dgm:pt>
    <dgm:pt modelId="{C4656541-4122-4B76-A777-C9B8A83A4F9A}" type="parTrans" cxnId="{1BDDEB82-0FFC-4935-BE47-DC9505936C19}">
      <dgm:prSet/>
      <dgm:spPr/>
      <dgm:t>
        <a:bodyPr/>
        <a:lstStyle/>
        <a:p>
          <a:endParaRPr lang="en-US"/>
        </a:p>
      </dgm:t>
    </dgm:pt>
    <dgm:pt modelId="{FBA0A3B0-7CD4-4682-9C92-B858E595494A}" type="sibTrans" cxnId="{1BDDEB82-0FFC-4935-BE47-DC9505936C19}">
      <dgm:prSet/>
      <dgm:spPr/>
      <dgm:t>
        <a:bodyPr/>
        <a:lstStyle/>
        <a:p>
          <a:endParaRPr lang="en-US"/>
        </a:p>
      </dgm:t>
    </dgm:pt>
    <dgm:pt modelId="{836651C9-7474-4C71-8468-078DF1DCEEAC}">
      <dgm:prSet phldrT="[Text]"/>
      <dgm:spPr/>
      <dgm:t>
        <a:bodyPr/>
        <a:lstStyle/>
        <a:p>
          <a:r>
            <a:rPr lang="en-US" sz="1400" dirty="0" smtClean="0"/>
            <a:t>2x Mobile Deployed Project Managers</a:t>
          </a:r>
          <a:endParaRPr lang="en-US" sz="1400" dirty="0"/>
        </a:p>
      </dgm:t>
    </dgm:pt>
    <dgm:pt modelId="{4B46E89F-6CE8-4BC7-9904-1752EDDD830F}" type="parTrans" cxnId="{ABB46D0E-1EBD-4E23-A692-6ACEA7211BC0}">
      <dgm:prSet/>
      <dgm:spPr/>
      <dgm:t>
        <a:bodyPr/>
        <a:lstStyle/>
        <a:p>
          <a:endParaRPr lang="en-US"/>
        </a:p>
      </dgm:t>
    </dgm:pt>
    <dgm:pt modelId="{9C8B9C8B-F96E-4DB3-86FB-62062E5BF2DF}" type="sibTrans" cxnId="{ABB46D0E-1EBD-4E23-A692-6ACEA7211BC0}">
      <dgm:prSet/>
      <dgm:spPr/>
      <dgm:t>
        <a:bodyPr/>
        <a:lstStyle/>
        <a:p>
          <a:endParaRPr lang="en-US"/>
        </a:p>
      </dgm:t>
    </dgm:pt>
    <dgm:pt modelId="{901D4D9E-806F-4671-A052-0C479AF9AAE3}">
      <dgm:prSet phldrT="[Text]"/>
      <dgm:spPr/>
      <dgm:t>
        <a:bodyPr/>
        <a:lstStyle/>
        <a:p>
          <a:r>
            <a:rPr lang="en-US" b="1" dirty="0" smtClean="0">
              <a:solidFill>
                <a:schemeClr val="tx1"/>
              </a:solidFill>
            </a:rPr>
            <a:t>Phase 3 (Proposed)</a:t>
          </a:r>
          <a:endParaRPr lang="en-US" b="1" dirty="0">
            <a:solidFill>
              <a:schemeClr val="tx1"/>
            </a:solidFill>
          </a:endParaRPr>
        </a:p>
      </dgm:t>
    </dgm:pt>
    <dgm:pt modelId="{10F98F27-4035-4E98-A7A2-1E1DCCE7527B}" type="parTrans" cxnId="{2E8544DB-94DF-413B-AD12-B5E0ADE1019A}">
      <dgm:prSet/>
      <dgm:spPr/>
      <dgm:t>
        <a:bodyPr/>
        <a:lstStyle/>
        <a:p>
          <a:endParaRPr lang="en-US"/>
        </a:p>
      </dgm:t>
    </dgm:pt>
    <dgm:pt modelId="{B1975A6B-8C08-4261-88BC-07F295B592C9}" type="sibTrans" cxnId="{2E8544DB-94DF-413B-AD12-B5E0ADE1019A}">
      <dgm:prSet/>
      <dgm:spPr/>
      <dgm:t>
        <a:bodyPr/>
        <a:lstStyle/>
        <a:p>
          <a:endParaRPr lang="en-US"/>
        </a:p>
      </dgm:t>
    </dgm:pt>
    <dgm:pt modelId="{D5EC696F-21E5-418E-B245-22FF0563FC31}">
      <dgm:prSet phldrT="[Text]"/>
      <dgm:spPr/>
      <dgm:t>
        <a:bodyPr/>
        <a:lstStyle/>
        <a:p>
          <a:r>
            <a:rPr lang="en-US" sz="1400" dirty="0" smtClean="0"/>
            <a:t>6x +/- Region Project Site Leads</a:t>
          </a:r>
          <a:endParaRPr lang="en-US" sz="1400" dirty="0"/>
        </a:p>
      </dgm:t>
    </dgm:pt>
    <dgm:pt modelId="{9FD7A8E4-6A88-4DA9-A11A-BFBCB531BFF0}" type="parTrans" cxnId="{EA3CE767-C837-4F17-B3C4-D4C9C85C288F}">
      <dgm:prSet/>
      <dgm:spPr/>
      <dgm:t>
        <a:bodyPr/>
        <a:lstStyle/>
        <a:p>
          <a:endParaRPr lang="en-US"/>
        </a:p>
      </dgm:t>
    </dgm:pt>
    <dgm:pt modelId="{36F81688-C60B-4DF6-B41E-353F6BB1633C}" type="sibTrans" cxnId="{EA3CE767-C837-4F17-B3C4-D4C9C85C288F}">
      <dgm:prSet/>
      <dgm:spPr/>
      <dgm:t>
        <a:bodyPr/>
        <a:lstStyle/>
        <a:p>
          <a:endParaRPr lang="en-US"/>
        </a:p>
      </dgm:t>
    </dgm:pt>
    <dgm:pt modelId="{D1EEF099-C867-4945-991F-F12A671CBFC2}">
      <dgm:prSet custT="1"/>
      <dgm:spPr/>
      <dgm:t>
        <a:bodyPr/>
        <a:lstStyle/>
        <a:p>
          <a:r>
            <a:rPr lang="en-US" sz="1000" b="0" i="0" u="sng" dirty="0" smtClean="0"/>
            <a:t>dedicated</a:t>
          </a:r>
          <a:r>
            <a:rPr lang="en-US" sz="1000" b="0" i="0" dirty="0" smtClean="0"/>
            <a:t> on-site IJC HQ Afghan Mission Network (UNCLAS) Project Managers to the IJC staff to oversee all network development, engineering, and deployment.  </a:t>
          </a:r>
          <a:endParaRPr lang="en-US" sz="1000" b="0" i="0" dirty="0"/>
        </a:p>
      </dgm:t>
    </dgm:pt>
    <dgm:pt modelId="{7914EF10-BDCD-46C0-84AF-287620630529}" type="parTrans" cxnId="{E7E82273-053F-472D-8CD0-2C764E65B4F4}">
      <dgm:prSet/>
      <dgm:spPr/>
      <dgm:t>
        <a:bodyPr/>
        <a:lstStyle/>
        <a:p>
          <a:endParaRPr lang="en-US"/>
        </a:p>
      </dgm:t>
    </dgm:pt>
    <dgm:pt modelId="{C18218D1-4B7A-4AFA-B388-9392841FC046}" type="sibTrans" cxnId="{E7E82273-053F-472D-8CD0-2C764E65B4F4}">
      <dgm:prSet/>
      <dgm:spPr/>
      <dgm:t>
        <a:bodyPr/>
        <a:lstStyle/>
        <a:p>
          <a:endParaRPr lang="en-US"/>
        </a:p>
      </dgm:t>
    </dgm:pt>
    <dgm:pt modelId="{F8E505C7-15A2-4DCA-B38C-45560DA43C6C}">
      <dgm:prSet custT="1"/>
      <dgm:spPr/>
      <dgm:t>
        <a:bodyPr/>
        <a:lstStyle/>
        <a:p>
          <a:r>
            <a:rPr lang="en-US" sz="1000" u="sng" dirty="0" smtClean="0"/>
            <a:t>deployable</a:t>
          </a:r>
          <a:r>
            <a:rPr lang="en-US" sz="1000" dirty="0" smtClean="0"/>
            <a:t> focus IJC Afghan Mission Network (UNCLAS) Project Managers  to assist and gain onsite view of Afghan Mission Network build-out.</a:t>
          </a:r>
          <a:endParaRPr lang="en-US" sz="1000" dirty="0"/>
        </a:p>
      </dgm:t>
    </dgm:pt>
    <dgm:pt modelId="{A7A24490-6D76-4A06-9FEF-B471C134F2F2}" type="parTrans" cxnId="{845A820A-F127-430B-9895-E9BDD1599AE2}">
      <dgm:prSet/>
      <dgm:spPr/>
      <dgm:t>
        <a:bodyPr/>
        <a:lstStyle/>
        <a:p>
          <a:endParaRPr lang="en-US"/>
        </a:p>
      </dgm:t>
    </dgm:pt>
    <dgm:pt modelId="{5D817951-8B97-4AE1-B7A2-D89374081452}" type="sibTrans" cxnId="{845A820A-F127-430B-9895-E9BDD1599AE2}">
      <dgm:prSet/>
      <dgm:spPr/>
      <dgm:t>
        <a:bodyPr/>
        <a:lstStyle/>
        <a:p>
          <a:endParaRPr lang="en-US"/>
        </a:p>
      </dgm:t>
    </dgm:pt>
    <dgm:pt modelId="{FC4DA44A-F595-4596-B7C3-997486E436DB}">
      <dgm:prSet custT="1"/>
      <dgm:spPr/>
      <dgm:t>
        <a:bodyPr/>
        <a:lstStyle/>
        <a:p>
          <a:r>
            <a:rPr lang="en-US" sz="1000" u="sng" dirty="0" smtClean="0"/>
            <a:t>dedicated</a:t>
          </a:r>
          <a:r>
            <a:rPr lang="en-US" sz="1000" dirty="0" smtClean="0"/>
            <a:t> onsite IJC Afghan Mission Network (UNCLAS) Project Manager Site Leads that provide onsite continuity for  the Afghan Mission Network build-out.</a:t>
          </a:r>
          <a:endParaRPr lang="en-US" sz="1000" dirty="0"/>
        </a:p>
      </dgm:t>
    </dgm:pt>
    <dgm:pt modelId="{6D5B5018-2E4D-45BA-8F6C-F1B651B7383B}" type="parTrans" cxnId="{28D99DAA-F716-4C75-83A3-B6E2AECE6F0B}">
      <dgm:prSet/>
      <dgm:spPr/>
      <dgm:t>
        <a:bodyPr/>
        <a:lstStyle/>
        <a:p>
          <a:endParaRPr lang="en-US"/>
        </a:p>
      </dgm:t>
    </dgm:pt>
    <dgm:pt modelId="{A89AC799-6FF9-456E-981A-FF35B0EB6B97}" type="sibTrans" cxnId="{28D99DAA-F716-4C75-83A3-B6E2AECE6F0B}">
      <dgm:prSet/>
      <dgm:spPr/>
      <dgm:t>
        <a:bodyPr/>
        <a:lstStyle/>
        <a:p>
          <a:endParaRPr lang="en-US"/>
        </a:p>
      </dgm:t>
    </dgm:pt>
    <dgm:pt modelId="{59347DD3-3618-4E03-8A8F-B78F1DA9F7D3}" type="pres">
      <dgm:prSet presAssocID="{09713E84-811F-4481-9CB1-0E8FD1C1D6DB}" presName="Name0" presStyleCnt="0">
        <dgm:presLayoutVars>
          <dgm:dir/>
          <dgm:animLvl val="lvl"/>
          <dgm:resizeHandles val="exact"/>
        </dgm:presLayoutVars>
      </dgm:prSet>
      <dgm:spPr/>
      <dgm:t>
        <a:bodyPr/>
        <a:lstStyle/>
        <a:p>
          <a:endParaRPr lang="en-US"/>
        </a:p>
      </dgm:t>
    </dgm:pt>
    <dgm:pt modelId="{4F8808FB-24DB-4560-B39D-2EF4E83A86F4}" type="pres">
      <dgm:prSet presAssocID="{9914D656-A9D8-4092-A299-742ED5CDE2A6}" presName="linNode" presStyleCnt="0"/>
      <dgm:spPr/>
    </dgm:pt>
    <dgm:pt modelId="{063D25FB-53D7-4142-9B32-4E66248EBFBF}" type="pres">
      <dgm:prSet presAssocID="{9914D656-A9D8-4092-A299-742ED5CDE2A6}" presName="parentText" presStyleLbl="node1" presStyleIdx="0" presStyleCnt="3">
        <dgm:presLayoutVars>
          <dgm:chMax val="1"/>
          <dgm:bulletEnabled val="1"/>
        </dgm:presLayoutVars>
      </dgm:prSet>
      <dgm:spPr/>
      <dgm:t>
        <a:bodyPr/>
        <a:lstStyle/>
        <a:p>
          <a:endParaRPr lang="en-US"/>
        </a:p>
      </dgm:t>
    </dgm:pt>
    <dgm:pt modelId="{61D8EAB0-7B2A-4BD9-A82A-674F86DDD72D}" type="pres">
      <dgm:prSet presAssocID="{9914D656-A9D8-4092-A299-742ED5CDE2A6}" presName="descendantText" presStyleLbl="alignAccFollowNode1" presStyleIdx="0" presStyleCnt="3">
        <dgm:presLayoutVars>
          <dgm:bulletEnabled val="1"/>
        </dgm:presLayoutVars>
      </dgm:prSet>
      <dgm:spPr/>
      <dgm:t>
        <a:bodyPr/>
        <a:lstStyle/>
        <a:p>
          <a:endParaRPr lang="en-US"/>
        </a:p>
      </dgm:t>
    </dgm:pt>
    <dgm:pt modelId="{210ADB0B-047A-4BAA-B622-134847A1ABBF}" type="pres">
      <dgm:prSet presAssocID="{E2337E8F-F8FA-4DA9-A03F-60C9EE49799C}" presName="sp" presStyleCnt="0"/>
      <dgm:spPr/>
    </dgm:pt>
    <dgm:pt modelId="{91024638-5D32-4AE2-9490-0D64E05C5339}" type="pres">
      <dgm:prSet presAssocID="{E60CD70E-785E-42F1-BC7E-4A36314528B8}" presName="linNode" presStyleCnt="0"/>
      <dgm:spPr/>
    </dgm:pt>
    <dgm:pt modelId="{06CEF580-F25D-4C99-8C40-51F720C022D7}" type="pres">
      <dgm:prSet presAssocID="{E60CD70E-785E-42F1-BC7E-4A36314528B8}" presName="parentText" presStyleLbl="node1" presStyleIdx="1" presStyleCnt="3" custLinFactNeighborY="-5889">
        <dgm:presLayoutVars>
          <dgm:chMax val="1"/>
          <dgm:bulletEnabled val="1"/>
        </dgm:presLayoutVars>
      </dgm:prSet>
      <dgm:spPr/>
      <dgm:t>
        <a:bodyPr/>
        <a:lstStyle/>
        <a:p>
          <a:endParaRPr lang="en-US"/>
        </a:p>
      </dgm:t>
    </dgm:pt>
    <dgm:pt modelId="{C8BA910E-9690-421C-A066-172AD6102DE8}" type="pres">
      <dgm:prSet presAssocID="{E60CD70E-785E-42F1-BC7E-4A36314528B8}" presName="descendantText" presStyleLbl="alignAccFollowNode1" presStyleIdx="1" presStyleCnt="3">
        <dgm:presLayoutVars>
          <dgm:bulletEnabled val="1"/>
        </dgm:presLayoutVars>
      </dgm:prSet>
      <dgm:spPr/>
      <dgm:t>
        <a:bodyPr/>
        <a:lstStyle/>
        <a:p>
          <a:endParaRPr lang="en-US"/>
        </a:p>
      </dgm:t>
    </dgm:pt>
    <dgm:pt modelId="{CFA98C71-81ED-45BF-B00F-9BACD316E1E4}" type="pres">
      <dgm:prSet presAssocID="{FBA0A3B0-7CD4-4682-9C92-B858E595494A}" presName="sp" presStyleCnt="0"/>
      <dgm:spPr/>
    </dgm:pt>
    <dgm:pt modelId="{41D75934-17B3-481D-928C-039283812E2C}" type="pres">
      <dgm:prSet presAssocID="{901D4D9E-806F-4671-A052-0C479AF9AAE3}" presName="linNode" presStyleCnt="0"/>
      <dgm:spPr/>
    </dgm:pt>
    <dgm:pt modelId="{EE058C20-A54E-4FB4-91CA-476EC85E776F}" type="pres">
      <dgm:prSet presAssocID="{901D4D9E-806F-4671-A052-0C479AF9AAE3}" presName="parentText" presStyleLbl="node1" presStyleIdx="2" presStyleCnt="3">
        <dgm:presLayoutVars>
          <dgm:chMax val="1"/>
          <dgm:bulletEnabled val="1"/>
        </dgm:presLayoutVars>
      </dgm:prSet>
      <dgm:spPr/>
      <dgm:t>
        <a:bodyPr/>
        <a:lstStyle/>
        <a:p>
          <a:endParaRPr lang="en-US"/>
        </a:p>
      </dgm:t>
    </dgm:pt>
    <dgm:pt modelId="{9F5C4853-4DE8-49AB-B80E-6F8902571103}" type="pres">
      <dgm:prSet presAssocID="{901D4D9E-806F-4671-A052-0C479AF9AAE3}" presName="descendantText" presStyleLbl="alignAccFollowNode1" presStyleIdx="2" presStyleCnt="3">
        <dgm:presLayoutVars>
          <dgm:bulletEnabled val="1"/>
        </dgm:presLayoutVars>
      </dgm:prSet>
      <dgm:spPr/>
      <dgm:t>
        <a:bodyPr/>
        <a:lstStyle/>
        <a:p>
          <a:endParaRPr lang="en-US"/>
        </a:p>
      </dgm:t>
    </dgm:pt>
  </dgm:ptLst>
  <dgm:cxnLst>
    <dgm:cxn modelId="{1BDDEB82-0FFC-4935-BE47-DC9505936C19}" srcId="{09713E84-811F-4481-9CB1-0E8FD1C1D6DB}" destId="{E60CD70E-785E-42F1-BC7E-4A36314528B8}" srcOrd="1" destOrd="0" parTransId="{C4656541-4122-4B76-A777-C9B8A83A4F9A}" sibTransId="{FBA0A3B0-7CD4-4682-9C92-B858E595494A}"/>
    <dgm:cxn modelId="{984F772A-6AF6-4D88-81CE-F3C5FC04C158}" type="presOf" srcId="{13D1195A-C88E-429E-8A58-4F8A544C1DF3}" destId="{61D8EAB0-7B2A-4BD9-A82A-674F86DDD72D}" srcOrd="0" destOrd="0" presId="urn:microsoft.com/office/officeart/2005/8/layout/vList5"/>
    <dgm:cxn modelId="{E7E82273-053F-472D-8CD0-2C764E65B4F4}" srcId="{9914D656-A9D8-4092-A299-742ED5CDE2A6}" destId="{D1EEF099-C867-4945-991F-F12A671CBFC2}" srcOrd="1" destOrd="0" parTransId="{7914EF10-BDCD-46C0-84AF-287620630529}" sibTransId="{C18218D1-4B7A-4AFA-B388-9392841FC046}"/>
    <dgm:cxn modelId="{F5212552-AFD0-47E3-BF30-EDFBF3355BD3}" type="presOf" srcId="{F8E505C7-15A2-4DCA-B38C-45560DA43C6C}" destId="{C8BA910E-9690-421C-A066-172AD6102DE8}" srcOrd="0" destOrd="1" presId="urn:microsoft.com/office/officeart/2005/8/layout/vList5"/>
    <dgm:cxn modelId="{2E8544DB-94DF-413B-AD12-B5E0ADE1019A}" srcId="{09713E84-811F-4481-9CB1-0E8FD1C1D6DB}" destId="{901D4D9E-806F-4671-A052-0C479AF9AAE3}" srcOrd="2" destOrd="0" parTransId="{10F98F27-4035-4E98-A7A2-1E1DCCE7527B}" sibTransId="{B1975A6B-8C08-4261-88BC-07F295B592C9}"/>
    <dgm:cxn modelId="{76282F84-84B9-4068-927F-8C2E6A745508}" type="presOf" srcId="{9914D656-A9D8-4092-A299-742ED5CDE2A6}" destId="{063D25FB-53D7-4142-9B32-4E66248EBFBF}" srcOrd="0" destOrd="0" presId="urn:microsoft.com/office/officeart/2005/8/layout/vList5"/>
    <dgm:cxn modelId="{9AEDE55E-0E5A-4FD7-8D93-1D3E293B6530}" srcId="{09713E84-811F-4481-9CB1-0E8FD1C1D6DB}" destId="{9914D656-A9D8-4092-A299-742ED5CDE2A6}" srcOrd="0" destOrd="0" parTransId="{B67CDA59-27FF-4D8B-811B-F9B48A4B2A0F}" sibTransId="{E2337E8F-F8FA-4DA9-A03F-60C9EE49799C}"/>
    <dgm:cxn modelId="{06CC544E-A3F5-4864-9C5B-72E947059DF7}" type="presOf" srcId="{D5EC696F-21E5-418E-B245-22FF0563FC31}" destId="{9F5C4853-4DE8-49AB-B80E-6F8902571103}" srcOrd="0" destOrd="0" presId="urn:microsoft.com/office/officeart/2005/8/layout/vList5"/>
    <dgm:cxn modelId="{28D99DAA-F716-4C75-83A3-B6E2AECE6F0B}" srcId="{901D4D9E-806F-4671-A052-0C479AF9AAE3}" destId="{FC4DA44A-F595-4596-B7C3-997486E436DB}" srcOrd="1" destOrd="0" parTransId="{6D5B5018-2E4D-45BA-8F6C-F1B651B7383B}" sibTransId="{A89AC799-6FF9-456E-981A-FF35B0EB6B97}"/>
    <dgm:cxn modelId="{30734BF2-F756-4B62-AD84-F5D427E51FF7}" type="presOf" srcId="{09713E84-811F-4481-9CB1-0E8FD1C1D6DB}" destId="{59347DD3-3618-4E03-8A8F-B78F1DA9F7D3}" srcOrd="0" destOrd="0" presId="urn:microsoft.com/office/officeart/2005/8/layout/vList5"/>
    <dgm:cxn modelId="{EA3CE767-C837-4F17-B3C4-D4C9C85C288F}" srcId="{901D4D9E-806F-4671-A052-0C479AF9AAE3}" destId="{D5EC696F-21E5-418E-B245-22FF0563FC31}" srcOrd="0" destOrd="0" parTransId="{9FD7A8E4-6A88-4DA9-A11A-BFBCB531BFF0}" sibTransId="{36F81688-C60B-4DF6-B41E-353F6BB1633C}"/>
    <dgm:cxn modelId="{ABB46D0E-1EBD-4E23-A692-6ACEA7211BC0}" srcId="{E60CD70E-785E-42F1-BC7E-4A36314528B8}" destId="{836651C9-7474-4C71-8468-078DF1DCEEAC}" srcOrd="0" destOrd="0" parTransId="{4B46E89F-6CE8-4BC7-9904-1752EDDD830F}" sibTransId="{9C8B9C8B-F96E-4DB3-86FB-62062E5BF2DF}"/>
    <dgm:cxn modelId="{45FBCD40-0631-4E8D-9498-0C2A1FCD9D42}" type="presOf" srcId="{836651C9-7474-4C71-8468-078DF1DCEEAC}" destId="{C8BA910E-9690-421C-A066-172AD6102DE8}" srcOrd="0" destOrd="0" presId="urn:microsoft.com/office/officeart/2005/8/layout/vList5"/>
    <dgm:cxn modelId="{E166E868-09B6-4DA5-A350-EA88363EE3D9}" srcId="{9914D656-A9D8-4092-A299-742ED5CDE2A6}" destId="{13D1195A-C88E-429E-8A58-4F8A544C1DF3}" srcOrd="0" destOrd="0" parTransId="{E0018C14-FBF3-4F5D-BDAB-B4C19EDFC0CC}" sibTransId="{81E7B579-ED64-493C-90CD-2F1B10A0DBBF}"/>
    <dgm:cxn modelId="{3B4DEBE4-D58E-4327-A6C6-57F11F0D3C41}" type="presOf" srcId="{D1EEF099-C867-4945-991F-F12A671CBFC2}" destId="{61D8EAB0-7B2A-4BD9-A82A-674F86DDD72D}" srcOrd="0" destOrd="1" presId="urn:microsoft.com/office/officeart/2005/8/layout/vList5"/>
    <dgm:cxn modelId="{9A919C26-43E0-48B2-B950-D44B7C33DE72}" type="presOf" srcId="{E60CD70E-785E-42F1-BC7E-4A36314528B8}" destId="{06CEF580-F25D-4C99-8C40-51F720C022D7}" srcOrd="0" destOrd="0" presId="urn:microsoft.com/office/officeart/2005/8/layout/vList5"/>
    <dgm:cxn modelId="{32398ABB-A88A-4B2C-BA57-761A91303672}" type="presOf" srcId="{901D4D9E-806F-4671-A052-0C479AF9AAE3}" destId="{EE058C20-A54E-4FB4-91CA-476EC85E776F}" srcOrd="0" destOrd="0" presId="urn:microsoft.com/office/officeart/2005/8/layout/vList5"/>
    <dgm:cxn modelId="{E7A38595-60F6-4661-8BAB-2CDED55107E7}" type="presOf" srcId="{FC4DA44A-F595-4596-B7C3-997486E436DB}" destId="{9F5C4853-4DE8-49AB-B80E-6F8902571103}" srcOrd="0" destOrd="1" presId="urn:microsoft.com/office/officeart/2005/8/layout/vList5"/>
    <dgm:cxn modelId="{845A820A-F127-430B-9895-E9BDD1599AE2}" srcId="{E60CD70E-785E-42F1-BC7E-4A36314528B8}" destId="{F8E505C7-15A2-4DCA-B38C-45560DA43C6C}" srcOrd="1" destOrd="0" parTransId="{A7A24490-6D76-4A06-9FEF-B471C134F2F2}" sibTransId="{5D817951-8B97-4AE1-B7A2-D89374081452}"/>
    <dgm:cxn modelId="{EDAD7D24-4544-4B90-917C-0DDBE2157F27}" type="presParOf" srcId="{59347DD3-3618-4E03-8A8F-B78F1DA9F7D3}" destId="{4F8808FB-24DB-4560-B39D-2EF4E83A86F4}" srcOrd="0" destOrd="0" presId="urn:microsoft.com/office/officeart/2005/8/layout/vList5"/>
    <dgm:cxn modelId="{61F7F278-5FCD-4E4B-81F4-C57BF51548F2}" type="presParOf" srcId="{4F8808FB-24DB-4560-B39D-2EF4E83A86F4}" destId="{063D25FB-53D7-4142-9B32-4E66248EBFBF}" srcOrd="0" destOrd="0" presId="urn:microsoft.com/office/officeart/2005/8/layout/vList5"/>
    <dgm:cxn modelId="{60148AD9-A63C-45FE-AF7D-EAF84AD4E361}" type="presParOf" srcId="{4F8808FB-24DB-4560-B39D-2EF4E83A86F4}" destId="{61D8EAB0-7B2A-4BD9-A82A-674F86DDD72D}" srcOrd="1" destOrd="0" presId="urn:microsoft.com/office/officeart/2005/8/layout/vList5"/>
    <dgm:cxn modelId="{146C75E5-38CB-4431-8B38-ABF52019AB1F}" type="presParOf" srcId="{59347DD3-3618-4E03-8A8F-B78F1DA9F7D3}" destId="{210ADB0B-047A-4BAA-B622-134847A1ABBF}" srcOrd="1" destOrd="0" presId="urn:microsoft.com/office/officeart/2005/8/layout/vList5"/>
    <dgm:cxn modelId="{BA7E86D5-920F-4D2C-BEAD-03AC0AFC9A4E}" type="presParOf" srcId="{59347DD3-3618-4E03-8A8F-B78F1DA9F7D3}" destId="{91024638-5D32-4AE2-9490-0D64E05C5339}" srcOrd="2" destOrd="0" presId="urn:microsoft.com/office/officeart/2005/8/layout/vList5"/>
    <dgm:cxn modelId="{033455F8-854B-417A-A011-28D72863011B}" type="presParOf" srcId="{91024638-5D32-4AE2-9490-0D64E05C5339}" destId="{06CEF580-F25D-4C99-8C40-51F720C022D7}" srcOrd="0" destOrd="0" presId="urn:microsoft.com/office/officeart/2005/8/layout/vList5"/>
    <dgm:cxn modelId="{51177BCC-B758-4B49-8277-E9B77FBB70C0}" type="presParOf" srcId="{91024638-5D32-4AE2-9490-0D64E05C5339}" destId="{C8BA910E-9690-421C-A066-172AD6102DE8}" srcOrd="1" destOrd="0" presId="urn:microsoft.com/office/officeart/2005/8/layout/vList5"/>
    <dgm:cxn modelId="{C498EE2C-8B45-43DF-AA70-526624C97977}" type="presParOf" srcId="{59347DD3-3618-4E03-8A8F-B78F1DA9F7D3}" destId="{CFA98C71-81ED-45BF-B00F-9BACD316E1E4}" srcOrd="3" destOrd="0" presId="urn:microsoft.com/office/officeart/2005/8/layout/vList5"/>
    <dgm:cxn modelId="{9A3959F1-4358-4137-A0BC-AB7FE10814AE}" type="presParOf" srcId="{59347DD3-3618-4E03-8A8F-B78F1DA9F7D3}" destId="{41D75934-17B3-481D-928C-039283812E2C}" srcOrd="4" destOrd="0" presId="urn:microsoft.com/office/officeart/2005/8/layout/vList5"/>
    <dgm:cxn modelId="{0AA35BA8-9E46-43EC-BA55-A47C44463B19}" type="presParOf" srcId="{41D75934-17B3-481D-928C-039283812E2C}" destId="{EE058C20-A54E-4FB4-91CA-476EC85E776F}" srcOrd="0" destOrd="0" presId="urn:microsoft.com/office/officeart/2005/8/layout/vList5"/>
    <dgm:cxn modelId="{716CE7A7-6526-44A5-B874-ACEEFD802B50}" type="presParOf" srcId="{41D75934-17B3-481D-928C-039283812E2C}" destId="{9F5C4853-4DE8-49AB-B80E-6F8902571103}"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713E84-811F-4481-9CB1-0E8FD1C1D6D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9914D656-A9D8-4092-A299-742ED5CDE2A6}">
      <dgm:prSet phldrT="[Text]"/>
      <dgm:spPr/>
      <dgm:t>
        <a:bodyPr/>
        <a:lstStyle/>
        <a:p>
          <a:r>
            <a:rPr lang="en-US" b="0" dirty="0" smtClean="0">
              <a:solidFill>
                <a:schemeClr val="tx1"/>
              </a:solidFill>
            </a:rPr>
            <a:t>Phase 1</a:t>
          </a:r>
        </a:p>
        <a:p>
          <a:r>
            <a:rPr lang="en-US" b="0" dirty="0" smtClean="0">
              <a:solidFill>
                <a:schemeClr val="tx1"/>
              </a:solidFill>
            </a:rPr>
            <a:t>(Currently Operational)</a:t>
          </a:r>
          <a:endParaRPr lang="en-US" b="0" dirty="0">
            <a:solidFill>
              <a:schemeClr val="tx1"/>
            </a:solidFill>
          </a:endParaRPr>
        </a:p>
      </dgm:t>
    </dgm:pt>
    <dgm:pt modelId="{B67CDA59-27FF-4D8B-811B-F9B48A4B2A0F}" type="parTrans" cxnId="{9AEDE55E-0E5A-4FD7-8D93-1D3E293B6530}">
      <dgm:prSet/>
      <dgm:spPr/>
      <dgm:t>
        <a:bodyPr/>
        <a:lstStyle/>
        <a:p>
          <a:endParaRPr lang="en-US"/>
        </a:p>
      </dgm:t>
    </dgm:pt>
    <dgm:pt modelId="{E2337E8F-F8FA-4DA9-A03F-60C9EE49799C}" type="sibTrans" cxnId="{9AEDE55E-0E5A-4FD7-8D93-1D3E293B6530}">
      <dgm:prSet/>
      <dgm:spPr/>
      <dgm:t>
        <a:bodyPr/>
        <a:lstStyle/>
        <a:p>
          <a:endParaRPr lang="en-US"/>
        </a:p>
      </dgm:t>
    </dgm:pt>
    <dgm:pt modelId="{13D1195A-C88E-429E-8A58-4F8A544C1DF3}">
      <dgm:prSet phldrT="[Text]" custT="1"/>
      <dgm:spPr/>
      <dgm:t>
        <a:bodyPr/>
        <a:lstStyle/>
        <a:p>
          <a:r>
            <a:rPr lang="en-US" sz="1200" dirty="0" smtClean="0"/>
            <a:t>3x Project Managers</a:t>
          </a:r>
          <a:endParaRPr lang="en-US" sz="1200" dirty="0"/>
        </a:p>
      </dgm:t>
    </dgm:pt>
    <dgm:pt modelId="{E0018C14-FBF3-4F5D-BDAB-B4C19EDFC0CC}" type="parTrans" cxnId="{E166E868-09B6-4DA5-A350-EA88363EE3D9}">
      <dgm:prSet/>
      <dgm:spPr/>
      <dgm:t>
        <a:bodyPr/>
        <a:lstStyle/>
        <a:p>
          <a:endParaRPr lang="en-US"/>
        </a:p>
      </dgm:t>
    </dgm:pt>
    <dgm:pt modelId="{81E7B579-ED64-493C-90CD-2F1B10A0DBBF}" type="sibTrans" cxnId="{E166E868-09B6-4DA5-A350-EA88363EE3D9}">
      <dgm:prSet/>
      <dgm:spPr/>
      <dgm:t>
        <a:bodyPr/>
        <a:lstStyle/>
        <a:p>
          <a:endParaRPr lang="en-US"/>
        </a:p>
      </dgm:t>
    </dgm:pt>
    <dgm:pt modelId="{5E4BDDA9-9258-4F2C-B7A4-F9235C03D062}">
      <dgm:prSet phldrT="[Text]" custT="1"/>
      <dgm:spPr/>
      <dgm:t>
        <a:bodyPr/>
        <a:lstStyle/>
        <a:p>
          <a:r>
            <a:rPr lang="en-US" sz="1000" b="0" i="0" u="sng" dirty="0" smtClean="0"/>
            <a:t>dedicated</a:t>
          </a:r>
          <a:r>
            <a:rPr lang="en-US" sz="1000" b="0" i="0" dirty="0" smtClean="0"/>
            <a:t> on-site CSTC-A Project Managers which oversees all network development, engineering, and deployment of the ANSF network.</a:t>
          </a:r>
          <a:endParaRPr lang="en-US" sz="1000" dirty="0"/>
        </a:p>
      </dgm:t>
    </dgm:pt>
    <dgm:pt modelId="{2A6D2C81-C4E1-42E6-AAF2-8161DAC0CB0C}" type="parTrans" cxnId="{EF7D2F03-03F0-4942-BB61-F5ABAF20939F}">
      <dgm:prSet/>
      <dgm:spPr/>
      <dgm:t>
        <a:bodyPr/>
        <a:lstStyle/>
        <a:p>
          <a:endParaRPr lang="en-US"/>
        </a:p>
      </dgm:t>
    </dgm:pt>
    <dgm:pt modelId="{A2AB4D39-1688-4C40-A2EE-DF59D7E9D5EA}" type="sibTrans" cxnId="{EF7D2F03-03F0-4942-BB61-F5ABAF20939F}">
      <dgm:prSet/>
      <dgm:spPr/>
      <dgm:t>
        <a:bodyPr/>
        <a:lstStyle/>
        <a:p>
          <a:endParaRPr lang="en-US"/>
        </a:p>
      </dgm:t>
    </dgm:pt>
    <dgm:pt modelId="{E60CD70E-785E-42F1-BC7E-4A36314528B8}">
      <dgm:prSet phldrT="[Text]"/>
      <dgm:spPr/>
      <dgm:t>
        <a:bodyPr/>
        <a:lstStyle/>
        <a:p>
          <a:r>
            <a:rPr lang="en-US" b="0" dirty="0" smtClean="0">
              <a:solidFill>
                <a:schemeClr val="tx1"/>
              </a:solidFill>
            </a:rPr>
            <a:t>Phase 2</a:t>
          </a:r>
        </a:p>
        <a:p>
          <a:r>
            <a:rPr lang="en-US" b="0" dirty="0" smtClean="0">
              <a:solidFill>
                <a:schemeClr val="tx1"/>
              </a:solidFill>
            </a:rPr>
            <a:t>(Funded)</a:t>
          </a:r>
          <a:endParaRPr lang="en-US" b="0" dirty="0">
            <a:solidFill>
              <a:schemeClr val="tx1"/>
            </a:solidFill>
          </a:endParaRPr>
        </a:p>
      </dgm:t>
    </dgm:pt>
    <dgm:pt modelId="{C4656541-4122-4B76-A777-C9B8A83A4F9A}" type="parTrans" cxnId="{1BDDEB82-0FFC-4935-BE47-DC9505936C19}">
      <dgm:prSet/>
      <dgm:spPr/>
      <dgm:t>
        <a:bodyPr/>
        <a:lstStyle/>
        <a:p>
          <a:endParaRPr lang="en-US"/>
        </a:p>
      </dgm:t>
    </dgm:pt>
    <dgm:pt modelId="{FBA0A3B0-7CD4-4682-9C92-B858E595494A}" type="sibTrans" cxnId="{1BDDEB82-0FFC-4935-BE47-DC9505936C19}">
      <dgm:prSet/>
      <dgm:spPr/>
      <dgm:t>
        <a:bodyPr/>
        <a:lstStyle/>
        <a:p>
          <a:endParaRPr lang="en-US"/>
        </a:p>
      </dgm:t>
    </dgm:pt>
    <dgm:pt modelId="{836651C9-7474-4C71-8468-078DF1DCEEAC}">
      <dgm:prSet phldrT="[Text]" custT="1"/>
      <dgm:spPr/>
      <dgm:t>
        <a:bodyPr/>
        <a:lstStyle/>
        <a:p>
          <a:r>
            <a:rPr lang="en-US" sz="1200" dirty="0" smtClean="0"/>
            <a:t>9x Region Project Site Leads</a:t>
          </a:r>
          <a:endParaRPr lang="en-US" sz="1200" dirty="0"/>
        </a:p>
      </dgm:t>
    </dgm:pt>
    <dgm:pt modelId="{4B46E89F-6CE8-4BC7-9904-1752EDDD830F}" type="parTrans" cxnId="{ABB46D0E-1EBD-4E23-A692-6ACEA7211BC0}">
      <dgm:prSet/>
      <dgm:spPr/>
      <dgm:t>
        <a:bodyPr/>
        <a:lstStyle/>
        <a:p>
          <a:endParaRPr lang="en-US"/>
        </a:p>
      </dgm:t>
    </dgm:pt>
    <dgm:pt modelId="{9C8B9C8B-F96E-4DB3-86FB-62062E5BF2DF}" type="sibTrans" cxnId="{ABB46D0E-1EBD-4E23-A692-6ACEA7211BC0}">
      <dgm:prSet/>
      <dgm:spPr/>
      <dgm:t>
        <a:bodyPr/>
        <a:lstStyle/>
        <a:p>
          <a:endParaRPr lang="en-US"/>
        </a:p>
      </dgm:t>
    </dgm:pt>
    <dgm:pt modelId="{98FA0A1A-A923-4C52-AE32-50D4CD3E579E}">
      <dgm:prSet custT="1"/>
      <dgm:spPr/>
      <dgm:t>
        <a:bodyPr/>
        <a:lstStyle/>
        <a:p>
          <a:r>
            <a:rPr lang="en-US" sz="1000" u="sng" dirty="0" smtClean="0"/>
            <a:t>dedicated</a:t>
          </a:r>
          <a:r>
            <a:rPr lang="en-US" sz="1000" dirty="0" smtClean="0"/>
            <a:t> onsite CSTC-A Project Manager Site Leads that provide continuity for  the ANSF network build-out.</a:t>
          </a:r>
          <a:endParaRPr lang="en-US" sz="1200" dirty="0"/>
        </a:p>
      </dgm:t>
    </dgm:pt>
    <dgm:pt modelId="{B93D0BC5-8ECF-4E1E-ADD7-2EDEE14A2DBD}" type="parTrans" cxnId="{C24F43BF-CAFD-447F-ACB6-95CCD32C6CF4}">
      <dgm:prSet/>
      <dgm:spPr/>
      <dgm:t>
        <a:bodyPr/>
        <a:lstStyle/>
        <a:p>
          <a:endParaRPr lang="en-US"/>
        </a:p>
      </dgm:t>
    </dgm:pt>
    <dgm:pt modelId="{59B12891-8508-4DCA-84A8-7C310987B166}" type="sibTrans" cxnId="{C24F43BF-CAFD-447F-ACB6-95CCD32C6CF4}">
      <dgm:prSet/>
      <dgm:spPr/>
      <dgm:t>
        <a:bodyPr/>
        <a:lstStyle/>
        <a:p>
          <a:endParaRPr lang="en-US"/>
        </a:p>
      </dgm:t>
    </dgm:pt>
    <dgm:pt modelId="{59347DD3-3618-4E03-8A8F-B78F1DA9F7D3}" type="pres">
      <dgm:prSet presAssocID="{09713E84-811F-4481-9CB1-0E8FD1C1D6DB}" presName="Name0" presStyleCnt="0">
        <dgm:presLayoutVars>
          <dgm:dir/>
          <dgm:animLvl val="lvl"/>
          <dgm:resizeHandles val="exact"/>
        </dgm:presLayoutVars>
      </dgm:prSet>
      <dgm:spPr/>
      <dgm:t>
        <a:bodyPr/>
        <a:lstStyle/>
        <a:p>
          <a:endParaRPr lang="en-US"/>
        </a:p>
      </dgm:t>
    </dgm:pt>
    <dgm:pt modelId="{4F8808FB-24DB-4560-B39D-2EF4E83A86F4}" type="pres">
      <dgm:prSet presAssocID="{9914D656-A9D8-4092-A299-742ED5CDE2A6}" presName="linNode" presStyleCnt="0"/>
      <dgm:spPr/>
    </dgm:pt>
    <dgm:pt modelId="{063D25FB-53D7-4142-9B32-4E66248EBFBF}" type="pres">
      <dgm:prSet presAssocID="{9914D656-A9D8-4092-A299-742ED5CDE2A6}" presName="parentText" presStyleLbl="node1" presStyleIdx="0" presStyleCnt="2">
        <dgm:presLayoutVars>
          <dgm:chMax val="1"/>
          <dgm:bulletEnabled val="1"/>
        </dgm:presLayoutVars>
      </dgm:prSet>
      <dgm:spPr/>
      <dgm:t>
        <a:bodyPr/>
        <a:lstStyle/>
        <a:p>
          <a:endParaRPr lang="en-US"/>
        </a:p>
      </dgm:t>
    </dgm:pt>
    <dgm:pt modelId="{61D8EAB0-7B2A-4BD9-A82A-674F86DDD72D}" type="pres">
      <dgm:prSet presAssocID="{9914D656-A9D8-4092-A299-742ED5CDE2A6}" presName="descendantText" presStyleLbl="alignAccFollowNode1" presStyleIdx="0" presStyleCnt="2" custScaleX="97458">
        <dgm:presLayoutVars>
          <dgm:bulletEnabled val="1"/>
        </dgm:presLayoutVars>
      </dgm:prSet>
      <dgm:spPr/>
      <dgm:t>
        <a:bodyPr/>
        <a:lstStyle/>
        <a:p>
          <a:endParaRPr lang="en-US"/>
        </a:p>
      </dgm:t>
    </dgm:pt>
    <dgm:pt modelId="{210ADB0B-047A-4BAA-B622-134847A1ABBF}" type="pres">
      <dgm:prSet presAssocID="{E2337E8F-F8FA-4DA9-A03F-60C9EE49799C}" presName="sp" presStyleCnt="0"/>
      <dgm:spPr/>
    </dgm:pt>
    <dgm:pt modelId="{91024638-5D32-4AE2-9490-0D64E05C5339}" type="pres">
      <dgm:prSet presAssocID="{E60CD70E-785E-42F1-BC7E-4A36314528B8}" presName="linNode" presStyleCnt="0"/>
      <dgm:spPr/>
    </dgm:pt>
    <dgm:pt modelId="{06CEF580-F25D-4C99-8C40-51F720C022D7}" type="pres">
      <dgm:prSet presAssocID="{E60CD70E-785E-42F1-BC7E-4A36314528B8}" presName="parentText" presStyleLbl="node1" presStyleIdx="1" presStyleCnt="2" custLinFactNeighborX="-5897" custLinFactNeighborY="-1457">
        <dgm:presLayoutVars>
          <dgm:chMax val="1"/>
          <dgm:bulletEnabled val="1"/>
        </dgm:presLayoutVars>
      </dgm:prSet>
      <dgm:spPr/>
      <dgm:t>
        <a:bodyPr/>
        <a:lstStyle/>
        <a:p>
          <a:endParaRPr lang="en-US"/>
        </a:p>
      </dgm:t>
    </dgm:pt>
    <dgm:pt modelId="{C8BA910E-9690-421C-A066-172AD6102DE8}" type="pres">
      <dgm:prSet presAssocID="{E60CD70E-785E-42F1-BC7E-4A36314528B8}" presName="descendantText" presStyleLbl="alignAccFollowNode1" presStyleIdx="1" presStyleCnt="2" custScaleX="99999">
        <dgm:presLayoutVars>
          <dgm:bulletEnabled val="1"/>
        </dgm:presLayoutVars>
      </dgm:prSet>
      <dgm:spPr/>
      <dgm:t>
        <a:bodyPr/>
        <a:lstStyle/>
        <a:p>
          <a:endParaRPr lang="en-US"/>
        </a:p>
      </dgm:t>
    </dgm:pt>
  </dgm:ptLst>
  <dgm:cxnLst>
    <dgm:cxn modelId="{ABB46D0E-1EBD-4E23-A692-6ACEA7211BC0}" srcId="{E60CD70E-785E-42F1-BC7E-4A36314528B8}" destId="{836651C9-7474-4C71-8468-078DF1DCEEAC}" srcOrd="0" destOrd="0" parTransId="{4B46E89F-6CE8-4BC7-9904-1752EDDD830F}" sibTransId="{9C8B9C8B-F96E-4DB3-86FB-62062E5BF2DF}"/>
    <dgm:cxn modelId="{452BC271-E1EA-4B2E-9E99-95B47E453453}" type="presOf" srcId="{98FA0A1A-A923-4C52-AE32-50D4CD3E579E}" destId="{C8BA910E-9690-421C-A066-172AD6102DE8}" srcOrd="0" destOrd="1" presId="urn:microsoft.com/office/officeart/2005/8/layout/vList5"/>
    <dgm:cxn modelId="{A2FF50F8-BD24-4CE4-98E2-5C9D85891945}" type="presOf" srcId="{E60CD70E-785E-42F1-BC7E-4A36314528B8}" destId="{06CEF580-F25D-4C99-8C40-51F720C022D7}" srcOrd="0" destOrd="0" presId="urn:microsoft.com/office/officeart/2005/8/layout/vList5"/>
    <dgm:cxn modelId="{B7DC0A33-390E-4334-A14F-E666F5F0EEED}" type="presOf" srcId="{13D1195A-C88E-429E-8A58-4F8A544C1DF3}" destId="{61D8EAB0-7B2A-4BD9-A82A-674F86DDD72D}" srcOrd="0" destOrd="0" presId="urn:microsoft.com/office/officeart/2005/8/layout/vList5"/>
    <dgm:cxn modelId="{9AEDE55E-0E5A-4FD7-8D93-1D3E293B6530}" srcId="{09713E84-811F-4481-9CB1-0E8FD1C1D6DB}" destId="{9914D656-A9D8-4092-A299-742ED5CDE2A6}" srcOrd="0" destOrd="0" parTransId="{B67CDA59-27FF-4D8B-811B-F9B48A4B2A0F}" sibTransId="{E2337E8F-F8FA-4DA9-A03F-60C9EE49799C}"/>
    <dgm:cxn modelId="{1BDDEB82-0FFC-4935-BE47-DC9505936C19}" srcId="{09713E84-811F-4481-9CB1-0E8FD1C1D6DB}" destId="{E60CD70E-785E-42F1-BC7E-4A36314528B8}" srcOrd="1" destOrd="0" parTransId="{C4656541-4122-4B76-A777-C9B8A83A4F9A}" sibTransId="{FBA0A3B0-7CD4-4682-9C92-B858E595494A}"/>
    <dgm:cxn modelId="{D841C489-F0E5-4F40-B696-DAAF860B57ED}" type="presOf" srcId="{9914D656-A9D8-4092-A299-742ED5CDE2A6}" destId="{063D25FB-53D7-4142-9B32-4E66248EBFBF}" srcOrd="0" destOrd="0" presId="urn:microsoft.com/office/officeart/2005/8/layout/vList5"/>
    <dgm:cxn modelId="{5DE19D2A-84F8-4868-A441-6A68CC607A93}" type="presOf" srcId="{09713E84-811F-4481-9CB1-0E8FD1C1D6DB}" destId="{59347DD3-3618-4E03-8A8F-B78F1DA9F7D3}" srcOrd="0" destOrd="0" presId="urn:microsoft.com/office/officeart/2005/8/layout/vList5"/>
    <dgm:cxn modelId="{DF1D723B-2DF0-4407-83ED-0945F7572CF3}" type="presOf" srcId="{836651C9-7474-4C71-8468-078DF1DCEEAC}" destId="{C8BA910E-9690-421C-A066-172AD6102DE8}" srcOrd="0" destOrd="0" presId="urn:microsoft.com/office/officeart/2005/8/layout/vList5"/>
    <dgm:cxn modelId="{C24F43BF-CAFD-447F-ACB6-95CCD32C6CF4}" srcId="{E60CD70E-785E-42F1-BC7E-4A36314528B8}" destId="{98FA0A1A-A923-4C52-AE32-50D4CD3E579E}" srcOrd="1" destOrd="0" parTransId="{B93D0BC5-8ECF-4E1E-ADD7-2EDEE14A2DBD}" sibTransId="{59B12891-8508-4DCA-84A8-7C310987B166}"/>
    <dgm:cxn modelId="{EF7D2F03-03F0-4942-BB61-F5ABAF20939F}" srcId="{9914D656-A9D8-4092-A299-742ED5CDE2A6}" destId="{5E4BDDA9-9258-4F2C-B7A4-F9235C03D062}" srcOrd="1" destOrd="0" parTransId="{2A6D2C81-C4E1-42E6-AAF2-8161DAC0CB0C}" sibTransId="{A2AB4D39-1688-4C40-A2EE-DF59D7E9D5EA}"/>
    <dgm:cxn modelId="{E166E868-09B6-4DA5-A350-EA88363EE3D9}" srcId="{9914D656-A9D8-4092-A299-742ED5CDE2A6}" destId="{13D1195A-C88E-429E-8A58-4F8A544C1DF3}" srcOrd="0" destOrd="0" parTransId="{E0018C14-FBF3-4F5D-BDAB-B4C19EDFC0CC}" sibTransId="{81E7B579-ED64-493C-90CD-2F1B10A0DBBF}"/>
    <dgm:cxn modelId="{6419BA95-0785-49BB-BC0D-DB8AB784DE41}" type="presOf" srcId="{5E4BDDA9-9258-4F2C-B7A4-F9235C03D062}" destId="{61D8EAB0-7B2A-4BD9-A82A-674F86DDD72D}" srcOrd="0" destOrd="1" presId="urn:microsoft.com/office/officeart/2005/8/layout/vList5"/>
    <dgm:cxn modelId="{934732D2-D4DD-415A-8241-4A31A3385945}" type="presParOf" srcId="{59347DD3-3618-4E03-8A8F-B78F1DA9F7D3}" destId="{4F8808FB-24DB-4560-B39D-2EF4E83A86F4}" srcOrd="0" destOrd="0" presId="urn:microsoft.com/office/officeart/2005/8/layout/vList5"/>
    <dgm:cxn modelId="{32085843-801D-4407-86A1-18C1554A8D03}" type="presParOf" srcId="{4F8808FB-24DB-4560-B39D-2EF4E83A86F4}" destId="{063D25FB-53D7-4142-9B32-4E66248EBFBF}" srcOrd="0" destOrd="0" presId="urn:microsoft.com/office/officeart/2005/8/layout/vList5"/>
    <dgm:cxn modelId="{8EF71226-CF75-4265-A2AC-2322589CA9C1}" type="presParOf" srcId="{4F8808FB-24DB-4560-B39D-2EF4E83A86F4}" destId="{61D8EAB0-7B2A-4BD9-A82A-674F86DDD72D}" srcOrd="1" destOrd="0" presId="urn:microsoft.com/office/officeart/2005/8/layout/vList5"/>
    <dgm:cxn modelId="{15E68716-A21C-4527-9300-0135FC48F043}" type="presParOf" srcId="{59347DD3-3618-4E03-8A8F-B78F1DA9F7D3}" destId="{210ADB0B-047A-4BAA-B622-134847A1ABBF}" srcOrd="1" destOrd="0" presId="urn:microsoft.com/office/officeart/2005/8/layout/vList5"/>
    <dgm:cxn modelId="{CF4E8EAB-1CF9-41A7-8C2A-9518CDD78D86}" type="presParOf" srcId="{59347DD3-3618-4E03-8A8F-B78F1DA9F7D3}" destId="{91024638-5D32-4AE2-9490-0D64E05C5339}" srcOrd="2" destOrd="0" presId="urn:microsoft.com/office/officeart/2005/8/layout/vList5"/>
    <dgm:cxn modelId="{A8F5404A-0BE7-4FCB-B02E-2A61E7E5FC51}" type="presParOf" srcId="{91024638-5D32-4AE2-9490-0D64E05C5339}" destId="{06CEF580-F25D-4C99-8C40-51F720C022D7}" srcOrd="0" destOrd="0" presId="urn:microsoft.com/office/officeart/2005/8/layout/vList5"/>
    <dgm:cxn modelId="{FA0B62EB-5D2D-4B8F-8976-73341A29215D}" type="presParOf" srcId="{91024638-5D32-4AE2-9490-0D64E05C5339}" destId="{C8BA910E-9690-421C-A066-172AD6102DE8}" srcOrd="1" destOrd="0" presId="urn:microsoft.com/office/officeart/2005/8/layout/vList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6D5241-9E23-4E4C-AD47-52E86EBECF2A}" type="doc">
      <dgm:prSet loTypeId="urn:microsoft.com/office/officeart/2005/8/layout/arrow4" loCatId="relationship" qsTypeId="urn:microsoft.com/office/officeart/2005/8/quickstyle/simple5" qsCatId="simple" csTypeId="urn:microsoft.com/office/officeart/2005/8/colors/accent1_2" csCatId="accent1" phldr="1"/>
      <dgm:spPr/>
      <dgm:t>
        <a:bodyPr/>
        <a:lstStyle/>
        <a:p>
          <a:endParaRPr lang="en-US"/>
        </a:p>
      </dgm:t>
    </dgm:pt>
    <dgm:pt modelId="{B9C03805-D939-470D-BFBE-9CBA635F1D08}">
      <dgm:prSet phldrT="[Text]"/>
      <dgm:spPr/>
      <dgm:t>
        <a:bodyPr/>
        <a:lstStyle/>
        <a:p>
          <a:r>
            <a:rPr lang="en-US" dirty="0" smtClean="0"/>
            <a:t> </a:t>
          </a:r>
          <a:endParaRPr lang="en-US" dirty="0"/>
        </a:p>
      </dgm:t>
    </dgm:pt>
    <dgm:pt modelId="{10DFB87D-B8E3-464B-982E-1CF6D13DDEBA}" type="parTrans" cxnId="{6C061C03-A735-4535-96F9-9CA68A0B3D05}">
      <dgm:prSet/>
      <dgm:spPr/>
      <dgm:t>
        <a:bodyPr/>
        <a:lstStyle/>
        <a:p>
          <a:endParaRPr lang="en-US"/>
        </a:p>
      </dgm:t>
    </dgm:pt>
    <dgm:pt modelId="{C4C9C5FF-9E81-42A3-8A52-90D40256C3B3}" type="sibTrans" cxnId="{6C061C03-A735-4535-96F9-9CA68A0B3D05}">
      <dgm:prSet/>
      <dgm:spPr/>
      <dgm:t>
        <a:bodyPr/>
        <a:lstStyle/>
        <a:p>
          <a:endParaRPr lang="en-US"/>
        </a:p>
      </dgm:t>
    </dgm:pt>
    <dgm:pt modelId="{F914FA49-4BA1-44CF-A467-0AF2ECAC7117}">
      <dgm:prSet phldrT="[Text]"/>
      <dgm:spPr/>
      <dgm:t>
        <a:bodyPr/>
        <a:lstStyle/>
        <a:p>
          <a:r>
            <a:rPr lang="en-US" dirty="0" smtClean="0"/>
            <a:t> </a:t>
          </a:r>
          <a:endParaRPr lang="en-US" dirty="0"/>
        </a:p>
      </dgm:t>
    </dgm:pt>
    <dgm:pt modelId="{253FF4A3-8FE9-4378-9DD7-0C6DD574B729}" type="sibTrans" cxnId="{F292C6C8-0609-455E-B778-89D835A73A5D}">
      <dgm:prSet/>
      <dgm:spPr/>
      <dgm:t>
        <a:bodyPr/>
        <a:lstStyle/>
        <a:p>
          <a:endParaRPr lang="en-US"/>
        </a:p>
      </dgm:t>
    </dgm:pt>
    <dgm:pt modelId="{8FFEB5E4-7BB1-47E2-B064-59EC5474225C}" type="parTrans" cxnId="{F292C6C8-0609-455E-B778-89D835A73A5D}">
      <dgm:prSet/>
      <dgm:spPr/>
      <dgm:t>
        <a:bodyPr/>
        <a:lstStyle/>
        <a:p>
          <a:endParaRPr lang="en-US"/>
        </a:p>
      </dgm:t>
    </dgm:pt>
    <dgm:pt modelId="{8930460E-69AF-4F0B-BF06-E354EBD1F92C}" type="pres">
      <dgm:prSet presAssocID="{AE6D5241-9E23-4E4C-AD47-52E86EBECF2A}" presName="compositeShape" presStyleCnt="0">
        <dgm:presLayoutVars>
          <dgm:chMax val="2"/>
          <dgm:dir/>
          <dgm:resizeHandles val="exact"/>
        </dgm:presLayoutVars>
      </dgm:prSet>
      <dgm:spPr/>
      <dgm:t>
        <a:bodyPr/>
        <a:lstStyle/>
        <a:p>
          <a:endParaRPr lang="en-US"/>
        </a:p>
      </dgm:t>
    </dgm:pt>
    <dgm:pt modelId="{C2FE43CF-89BC-4040-ADDC-092BD61310A9}" type="pres">
      <dgm:prSet presAssocID="{F914FA49-4BA1-44CF-A467-0AF2ECAC7117}" presName="upArrow" presStyleLbl="node1" presStyleIdx="0" presStyleCnt="2"/>
      <dgm:spPr/>
    </dgm:pt>
    <dgm:pt modelId="{EA305253-5B69-4649-95EF-9647945BFD44}" type="pres">
      <dgm:prSet presAssocID="{F914FA49-4BA1-44CF-A467-0AF2ECAC7117}" presName="upArrowText" presStyleLbl="revTx" presStyleIdx="0" presStyleCnt="2">
        <dgm:presLayoutVars>
          <dgm:chMax val="0"/>
          <dgm:bulletEnabled val="1"/>
        </dgm:presLayoutVars>
      </dgm:prSet>
      <dgm:spPr/>
      <dgm:t>
        <a:bodyPr/>
        <a:lstStyle/>
        <a:p>
          <a:endParaRPr lang="en-US"/>
        </a:p>
      </dgm:t>
    </dgm:pt>
    <dgm:pt modelId="{927B5CF3-6491-425F-8BBE-D3D6331F8C3B}" type="pres">
      <dgm:prSet presAssocID="{B9C03805-D939-470D-BFBE-9CBA635F1D08}" presName="downArrow" presStyleLbl="node1" presStyleIdx="1" presStyleCnt="2"/>
      <dgm:spPr/>
    </dgm:pt>
    <dgm:pt modelId="{E174D1B2-D802-4716-B967-84148E4BCC3D}" type="pres">
      <dgm:prSet presAssocID="{B9C03805-D939-470D-BFBE-9CBA635F1D08}" presName="downArrowText" presStyleLbl="revTx" presStyleIdx="1" presStyleCnt="2">
        <dgm:presLayoutVars>
          <dgm:chMax val="0"/>
          <dgm:bulletEnabled val="1"/>
        </dgm:presLayoutVars>
      </dgm:prSet>
      <dgm:spPr/>
      <dgm:t>
        <a:bodyPr/>
        <a:lstStyle/>
        <a:p>
          <a:endParaRPr lang="en-US"/>
        </a:p>
      </dgm:t>
    </dgm:pt>
  </dgm:ptLst>
  <dgm:cxnLst>
    <dgm:cxn modelId="{9DF62F7A-504C-4DB5-A021-A91C0464A769}" type="presOf" srcId="{B9C03805-D939-470D-BFBE-9CBA635F1D08}" destId="{E174D1B2-D802-4716-B967-84148E4BCC3D}" srcOrd="0" destOrd="0" presId="urn:microsoft.com/office/officeart/2005/8/layout/arrow4"/>
    <dgm:cxn modelId="{A5F0A80E-C3E2-462E-97EE-B4E5AA08894F}" type="presOf" srcId="{F914FA49-4BA1-44CF-A467-0AF2ECAC7117}" destId="{EA305253-5B69-4649-95EF-9647945BFD44}" srcOrd="0" destOrd="0" presId="urn:microsoft.com/office/officeart/2005/8/layout/arrow4"/>
    <dgm:cxn modelId="{0AB9D133-A613-4E1C-8311-1708E89D3CC8}" type="presOf" srcId="{AE6D5241-9E23-4E4C-AD47-52E86EBECF2A}" destId="{8930460E-69AF-4F0B-BF06-E354EBD1F92C}" srcOrd="0" destOrd="0" presId="urn:microsoft.com/office/officeart/2005/8/layout/arrow4"/>
    <dgm:cxn modelId="{F292C6C8-0609-455E-B778-89D835A73A5D}" srcId="{AE6D5241-9E23-4E4C-AD47-52E86EBECF2A}" destId="{F914FA49-4BA1-44CF-A467-0AF2ECAC7117}" srcOrd="0" destOrd="0" parTransId="{8FFEB5E4-7BB1-47E2-B064-59EC5474225C}" sibTransId="{253FF4A3-8FE9-4378-9DD7-0C6DD574B729}"/>
    <dgm:cxn modelId="{6C061C03-A735-4535-96F9-9CA68A0B3D05}" srcId="{AE6D5241-9E23-4E4C-AD47-52E86EBECF2A}" destId="{B9C03805-D939-470D-BFBE-9CBA635F1D08}" srcOrd="1" destOrd="0" parTransId="{10DFB87D-B8E3-464B-982E-1CF6D13DDEBA}" sibTransId="{C4C9C5FF-9E81-42A3-8A52-90D40256C3B3}"/>
    <dgm:cxn modelId="{7C753DDB-4D38-41ED-BB40-BFBAD535A321}" type="presParOf" srcId="{8930460E-69AF-4F0B-BF06-E354EBD1F92C}" destId="{C2FE43CF-89BC-4040-ADDC-092BD61310A9}" srcOrd="0" destOrd="0" presId="urn:microsoft.com/office/officeart/2005/8/layout/arrow4"/>
    <dgm:cxn modelId="{D829FEC2-FAB9-4E91-9427-7047DC26EDB4}" type="presParOf" srcId="{8930460E-69AF-4F0B-BF06-E354EBD1F92C}" destId="{EA305253-5B69-4649-95EF-9647945BFD44}" srcOrd="1" destOrd="0" presId="urn:microsoft.com/office/officeart/2005/8/layout/arrow4"/>
    <dgm:cxn modelId="{461BECD7-5BFC-44A5-8A92-04FFC6D94127}" type="presParOf" srcId="{8930460E-69AF-4F0B-BF06-E354EBD1F92C}" destId="{927B5CF3-6491-425F-8BBE-D3D6331F8C3B}" srcOrd="2" destOrd="0" presId="urn:microsoft.com/office/officeart/2005/8/layout/arrow4"/>
    <dgm:cxn modelId="{71429B6F-FF7D-4413-B91B-19689F3DF2F6}" type="presParOf" srcId="{8930460E-69AF-4F0B-BF06-E354EBD1F92C}" destId="{E174D1B2-D802-4716-B967-84148E4BCC3D}" srcOrd="3" destOrd="0" presId="urn:microsoft.com/office/officeart/2005/8/layout/arrow4"/>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D8EAB0-7B2A-4BD9-A82A-674F86DDD72D}">
      <dsp:nvSpPr>
        <dsp:cNvPr id="0" name=""/>
        <dsp:cNvSpPr/>
      </dsp:nvSpPr>
      <dsp:spPr>
        <a:xfrm rot="5400000">
          <a:off x="2370087" y="-658396"/>
          <a:ext cx="1166849" cy="27797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2x Project Managers</a:t>
          </a:r>
          <a:endParaRPr lang="en-US" sz="1400" kern="1200" dirty="0"/>
        </a:p>
        <a:p>
          <a:pPr marL="57150" lvl="1" indent="-57150" algn="l" defTabSz="444500">
            <a:lnSpc>
              <a:spcPct val="90000"/>
            </a:lnSpc>
            <a:spcBef>
              <a:spcPct val="0"/>
            </a:spcBef>
            <a:spcAft>
              <a:spcPct val="15000"/>
            </a:spcAft>
            <a:buChar char="••"/>
          </a:pPr>
          <a:r>
            <a:rPr lang="en-US" sz="1000" b="0" i="0" u="sng" kern="1200" dirty="0" smtClean="0"/>
            <a:t>dedicated</a:t>
          </a:r>
          <a:r>
            <a:rPr lang="en-US" sz="1000" b="0" i="0" kern="1200" dirty="0" smtClean="0"/>
            <a:t> on-site IJC HQ Afghan Mission Network (UNCLAS) Project Managers to the IJC staff to oversee all network development, engineering, and deployment.  </a:t>
          </a:r>
          <a:endParaRPr lang="en-US" sz="1000" b="0" i="0" kern="1200" dirty="0"/>
        </a:p>
      </dsp:txBody>
      <dsp:txXfrm rot="5400000">
        <a:off x="2370087" y="-658396"/>
        <a:ext cx="1166849" cy="2779776"/>
      </dsp:txXfrm>
    </dsp:sp>
    <dsp:sp modelId="{063D25FB-53D7-4142-9B32-4E66248EBFBF}">
      <dsp:nvSpPr>
        <dsp:cNvPr id="0" name=""/>
        <dsp:cNvSpPr/>
      </dsp:nvSpPr>
      <dsp:spPr>
        <a:xfrm>
          <a:off x="0" y="2209"/>
          <a:ext cx="1563624"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Phase 1 (Proposed)</a:t>
          </a:r>
          <a:endParaRPr lang="en-US" sz="1800" b="1" kern="1200" dirty="0">
            <a:solidFill>
              <a:schemeClr val="tx1"/>
            </a:solidFill>
          </a:endParaRPr>
        </a:p>
      </dsp:txBody>
      <dsp:txXfrm>
        <a:off x="0" y="2209"/>
        <a:ext cx="1563624" cy="1458562"/>
      </dsp:txXfrm>
    </dsp:sp>
    <dsp:sp modelId="{C8BA910E-9690-421C-A066-172AD6102DE8}">
      <dsp:nvSpPr>
        <dsp:cNvPr id="0" name=""/>
        <dsp:cNvSpPr/>
      </dsp:nvSpPr>
      <dsp:spPr>
        <a:xfrm rot="5400000">
          <a:off x="2370087" y="873093"/>
          <a:ext cx="1166849" cy="27797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2x Mobile Deployed Project Managers</a:t>
          </a:r>
          <a:endParaRPr lang="en-US" sz="1400" kern="1200" dirty="0"/>
        </a:p>
        <a:p>
          <a:pPr marL="57150" lvl="1" indent="-57150" algn="l" defTabSz="444500">
            <a:lnSpc>
              <a:spcPct val="90000"/>
            </a:lnSpc>
            <a:spcBef>
              <a:spcPct val="0"/>
            </a:spcBef>
            <a:spcAft>
              <a:spcPct val="15000"/>
            </a:spcAft>
            <a:buChar char="••"/>
          </a:pPr>
          <a:r>
            <a:rPr lang="en-US" sz="1000" u="sng" kern="1200" dirty="0" smtClean="0"/>
            <a:t>deployable</a:t>
          </a:r>
          <a:r>
            <a:rPr lang="en-US" sz="1000" kern="1200" dirty="0" smtClean="0"/>
            <a:t> focus IJC Afghan Mission Network (UNCLAS) Project Managers  to assist and gain onsite view of Afghan Mission Network build-out.</a:t>
          </a:r>
          <a:endParaRPr lang="en-US" sz="1000" kern="1200" dirty="0"/>
        </a:p>
      </dsp:txBody>
      <dsp:txXfrm rot="5400000">
        <a:off x="2370087" y="873093"/>
        <a:ext cx="1166849" cy="2779776"/>
      </dsp:txXfrm>
    </dsp:sp>
    <dsp:sp modelId="{06CEF580-F25D-4C99-8C40-51F720C022D7}">
      <dsp:nvSpPr>
        <dsp:cNvPr id="0" name=""/>
        <dsp:cNvSpPr/>
      </dsp:nvSpPr>
      <dsp:spPr>
        <a:xfrm>
          <a:off x="0" y="1447805"/>
          <a:ext cx="1563624"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Phase 2 (Proposed)</a:t>
          </a:r>
          <a:endParaRPr lang="en-US" sz="1800" b="1" kern="1200" dirty="0">
            <a:solidFill>
              <a:schemeClr val="tx1"/>
            </a:solidFill>
          </a:endParaRPr>
        </a:p>
      </dsp:txBody>
      <dsp:txXfrm>
        <a:off x="0" y="1447805"/>
        <a:ext cx="1563624" cy="1458562"/>
      </dsp:txXfrm>
    </dsp:sp>
    <dsp:sp modelId="{9F5C4853-4DE8-49AB-B80E-6F8902571103}">
      <dsp:nvSpPr>
        <dsp:cNvPr id="0" name=""/>
        <dsp:cNvSpPr/>
      </dsp:nvSpPr>
      <dsp:spPr>
        <a:xfrm rot="5400000">
          <a:off x="2370087" y="2404583"/>
          <a:ext cx="1166849" cy="277977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6x +/- Region Project Site Leads</a:t>
          </a:r>
          <a:endParaRPr lang="en-US" sz="1400" kern="1200" dirty="0"/>
        </a:p>
        <a:p>
          <a:pPr marL="57150" lvl="1" indent="-57150" algn="l" defTabSz="444500">
            <a:lnSpc>
              <a:spcPct val="90000"/>
            </a:lnSpc>
            <a:spcBef>
              <a:spcPct val="0"/>
            </a:spcBef>
            <a:spcAft>
              <a:spcPct val="15000"/>
            </a:spcAft>
            <a:buChar char="••"/>
          </a:pPr>
          <a:r>
            <a:rPr lang="en-US" sz="1000" u="sng" kern="1200" dirty="0" smtClean="0"/>
            <a:t>dedicated</a:t>
          </a:r>
          <a:r>
            <a:rPr lang="en-US" sz="1000" kern="1200" dirty="0" smtClean="0"/>
            <a:t> onsite IJC Afghan Mission Network (UNCLAS) Project Manager Site Leads that provide onsite continuity for  the Afghan Mission Network build-out.</a:t>
          </a:r>
          <a:endParaRPr lang="en-US" sz="1000" kern="1200" dirty="0"/>
        </a:p>
      </dsp:txBody>
      <dsp:txXfrm rot="5400000">
        <a:off x="2370087" y="2404583"/>
        <a:ext cx="1166849" cy="2779776"/>
      </dsp:txXfrm>
    </dsp:sp>
    <dsp:sp modelId="{EE058C20-A54E-4FB4-91CA-476EC85E776F}">
      <dsp:nvSpPr>
        <dsp:cNvPr id="0" name=""/>
        <dsp:cNvSpPr/>
      </dsp:nvSpPr>
      <dsp:spPr>
        <a:xfrm>
          <a:off x="0" y="3065190"/>
          <a:ext cx="1563624"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Phase 3 (Proposed)</a:t>
          </a:r>
          <a:endParaRPr lang="en-US" sz="1800" b="1" kern="1200" dirty="0">
            <a:solidFill>
              <a:schemeClr val="tx1"/>
            </a:solidFill>
          </a:endParaRPr>
        </a:p>
      </dsp:txBody>
      <dsp:txXfrm>
        <a:off x="0" y="3065190"/>
        <a:ext cx="1563624" cy="14585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D8EAB0-7B2A-4BD9-A82A-674F86DDD72D}">
      <dsp:nvSpPr>
        <dsp:cNvPr id="0" name=""/>
        <dsp:cNvSpPr/>
      </dsp:nvSpPr>
      <dsp:spPr>
        <a:xfrm rot="5400000">
          <a:off x="1830316" y="-155578"/>
          <a:ext cx="1766186" cy="25190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3x Project Managers</a:t>
          </a:r>
          <a:endParaRPr lang="en-US" sz="1200" kern="1200" dirty="0"/>
        </a:p>
        <a:p>
          <a:pPr marL="57150" lvl="1" indent="-57150" algn="l" defTabSz="444500">
            <a:lnSpc>
              <a:spcPct val="90000"/>
            </a:lnSpc>
            <a:spcBef>
              <a:spcPct val="0"/>
            </a:spcBef>
            <a:spcAft>
              <a:spcPct val="15000"/>
            </a:spcAft>
            <a:buChar char="••"/>
          </a:pPr>
          <a:r>
            <a:rPr lang="en-US" sz="1000" b="0" i="0" u="sng" kern="1200" dirty="0" smtClean="0"/>
            <a:t>dedicated</a:t>
          </a:r>
          <a:r>
            <a:rPr lang="en-US" sz="1000" b="0" i="0" kern="1200" dirty="0" smtClean="0"/>
            <a:t> on-site CSTC-A Project Managers which oversees all network development, engineering, and deployment of the ANSF network.</a:t>
          </a:r>
          <a:endParaRPr lang="en-US" sz="1000" kern="1200" dirty="0"/>
        </a:p>
      </dsp:txBody>
      <dsp:txXfrm rot="5400000">
        <a:off x="1830316" y="-155578"/>
        <a:ext cx="1766186" cy="2519000"/>
      </dsp:txXfrm>
    </dsp:sp>
    <dsp:sp modelId="{063D25FB-53D7-4142-9B32-4E66248EBFBF}">
      <dsp:nvSpPr>
        <dsp:cNvPr id="0" name=""/>
        <dsp:cNvSpPr/>
      </dsp:nvSpPr>
      <dsp:spPr>
        <a:xfrm>
          <a:off x="12" y="55"/>
          <a:ext cx="145389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Phase 1</a:t>
          </a:r>
        </a:p>
        <a:p>
          <a:pPr lvl="0" algn="ctr" defTabSz="711200">
            <a:lnSpc>
              <a:spcPct val="90000"/>
            </a:lnSpc>
            <a:spcBef>
              <a:spcPct val="0"/>
            </a:spcBef>
            <a:spcAft>
              <a:spcPct val="35000"/>
            </a:spcAft>
          </a:pPr>
          <a:r>
            <a:rPr lang="en-US" sz="1600" b="0" kern="1200" dirty="0" smtClean="0">
              <a:solidFill>
                <a:schemeClr val="tx1"/>
              </a:solidFill>
            </a:rPr>
            <a:t>(Currently Operational)</a:t>
          </a:r>
          <a:endParaRPr lang="en-US" sz="1600" b="0" kern="1200" dirty="0">
            <a:solidFill>
              <a:schemeClr val="tx1"/>
            </a:solidFill>
          </a:endParaRPr>
        </a:p>
      </dsp:txBody>
      <dsp:txXfrm>
        <a:off x="12" y="55"/>
        <a:ext cx="1453896" cy="2207732"/>
      </dsp:txXfrm>
    </dsp:sp>
    <dsp:sp modelId="{C8BA910E-9690-421C-A066-172AD6102DE8}">
      <dsp:nvSpPr>
        <dsp:cNvPr id="0" name=""/>
        <dsp:cNvSpPr/>
      </dsp:nvSpPr>
      <dsp:spPr>
        <a:xfrm rot="5400000">
          <a:off x="1863154" y="2129702"/>
          <a:ext cx="1766186" cy="258467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9x Region Project Site Leads</a:t>
          </a:r>
          <a:endParaRPr lang="en-US" sz="1200" kern="1200" dirty="0"/>
        </a:p>
        <a:p>
          <a:pPr marL="57150" lvl="1" indent="-57150" algn="l" defTabSz="444500">
            <a:lnSpc>
              <a:spcPct val="90000"/>
            </a:lnSpc>
            <a:spcBef>
              <a:spcPct val="0"/>
            </a:spcBef>
            <a:spcAft>
              <a:spcPct val="15000"/>
            </a:spcAft>
            <a:buChar char="••"/>
          </a:pPr>
          <a:r>
            <a:rPr lang="en-US" sz="1000" u="sng" kern="1200" dirty="0" smtClean="0"/>
            <a:t>dedicated</a:t>
          </a:r>
          <a:r>
            <a:rPr lang="en-US" sz="1000" kern="1200" dirty="0" smtClean="0"/>
            <a:t> onsite CSTC-A Project Manager Site Leads that provide continuity for  the ANSF network build-out.</a:t>
          </a:r>
          <a:endParaRPr lang="en-US" sz="1200" kern="1200" dirty="0"/>
        </a:p>
      </dsp:txBody>
      <dsp:txXfrm rot="5400000">
        <a:off x="1863154" y="2129702"/>
        <a:ext cx="1766186" cy="2584678"/>
      </dsp:txXfrm>
    </dsp:sp>
    <dsp:sp modelId="{06CEF580-F25D-4C99-8C40-51F720C022D7}">
      <dsp:nvSpPr>
        <dsp:cNvPr id="0" name=""/>
        <dsp:cNvSpPr/>
      </dsp:nvSpPr>
      <dsp:spPr>
        <a:xfrm>
          <a:off x="0" y="2286008"/>
          <a:ext cx="145389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Phase 2</a:t>
          </a:r>
        </a:p>
        <a:p>
          <a:pPr lvl="0" algn="ctr" defTabSz="711200">
            <a:lnSpc>
              <a:spcPct val="90000"/>
            </a:lnSpc>
            <a:spcBef>
              <a:spcPct val="0"/>
            </a:spcBef>
            <a:spcAft>
              <a:spcPct val="35000"/>
            </a:spcAft>
          </a:pPr>
          <a:r>
            <a:rPr lang="en-US" sz="1600" b="0" kern="1200" dirty="0" smtClean="0">
              <a:solidFill>
                <a:schemeClr val="tx1"/>
              </a:solidFill>
            </a:rPr>
            <a:t>(Funded)</a:t>
          </a:r>
          <a:endParaRPr lang="en-US" sz="1600" b="0" kern="1200" dirty="0">
            <a:solidFill>
              <a:schemeClr val="tx1"/>
            </a:solidFill>
          </a:endParaRPr>
        </a:p>
      </dsp:txBody>
      <dsp:txXfrm>
        <a:off x="0" y="2286008"/>
        <a:ext cx="1453896" cy="220773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FE43CF-89BC-4040-ADDC-092BD61310A9}">
      <dsp:nvSpPr>
        <dsp:cNvPr id="0" name=""/>
        <dsp:cNvSpPr/>
      </dsp:nvSpPr>
      <dsp:spPr>
        <a:xfrm>
          <a:off x="79593" y="0"/>
          <a:ext cx="308863" cy="231648"/>
        </a:xfrm>
        <a:prstGeom prst="up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A305253-5B69-4649-95EF-9647945BFD44}">
      <dsp:nvSpPr>
        <dsp:cNvPr id="0" name=""/>
        <dsp:cNvSpPr/>
      </dsp:nvSpPr>
      <dsp:spPr>
        <a:xfrm>
          <a:off x="397723" y="0"/>
          <a:ext cx="725424" cy="231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0" rIns="78232" bIns="78232" numCol="1" spcCol="1270" anchor="ctr" anchorCtr="0">
          <a:noAutofit/>
        </a:bodyPr>
        <a:lstStyle/>
        <a:p>
          <a:pPr lvl="0" algn="l" defTabSz="488950">
            <a:lnSpc>
              <a:spcPct val="90000"/>
            </a:lnSpc>
            <a:spcBef>
              <a:spcPct val="0"/>
            </a:spcBef>
            <a:spcAft>
              <a:spcPct val="35000"/>
            </a:spcAft>
          </a:pPr>
          <a:r>
            <a:rPr lang="en-US" sz="1100" kern="1200" dirty="0" smtClean="0"/>
            <a:t> </a:t>
          </a:r>
          <a:endParaRPr lang="en-US" sz="1100" kern="1200" dirty="0"/>
        </a:p>
      </dsp:txBody>
      <dsp:txXfrm>
        <a:off x="397723" y="0"/>
        <a:ext cx="725424" cy="231648"/>
      </dsp:txXfrm>
    </dsp:sp>
    <dsp:sp modelId="{927B5CF3-6491-425F-8BBE-D3D6331F8C3B}">
      <dsp:nvSpPr>
        <dsp:cNvPr id="0" name=""/>
        <dsp:cNvSpPr/>
      </dsp:nvSpPr>
      <dsp:spPr>
        <a:xfrm>
          <a:off x="172252" y="250952"/>
          <a:ext cx="308863" cy="231648"/>
        </a:xfrm>
        <a:prstGeom prst="downArrow">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174D1B2-D802-4716-B967-84148E4BCC3D}">
      <dsp:nvSpPr>
        <dsp:cNvPr id="0" name=""/>
        <dsp:cNvSpPr/>
      </dsp:nvSpPr>
      <dsp:spPr>
        <a:xfrm>
          <a:off x="490382" y="250952"/>
          <a:ext cx="725424" cy="2316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0" rIns="78232" bIns="78232" numCol="1" spcCol="1270" anchor="ctr" anchorCtr="0">
          <a:noAutofit/>
        </a:bodyPr>
        <a:lstStyle/>
        <a:p>
          <a:pPr lvl="0" algn="l" defTabSz="488950">
            <a:lnSpc>
              <a:spcPct val="90000"/>
            </a:lnSpc>
            <a:spcBef>
              <a:spcPct val="0"/>
            </a:spcBef>
            <a:spcAft>
              <a:spcPct val="35000"/>
            </a:spcAft>
          </a:pPr>
          <a:r>
            <a:rPr lang="en-US" sz="1100" kern="1200" dirty="0" smtClean="0"/>
            <a:t> </a:t>
          </a:r>
          <a:endParaRPr lang="en-US" sz="1100" kern="1200" dirty="0"/>
        </a:p>
      </dsp:txBody>
      <dsp:txXfrm>
        <a:off x="490382" y="250952"/>
        <a:ext cx="725424" cy="23164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xfrm>
            <a:off x="36513" y="6543675"/>
            <a:ext cx="1905000" cy="295275"/>
          </a:xfrm>
          <a:prstGeom prst="rect">
            <a:avLst/>
          </a:prstGeom>
        </p:spPr>
        <p:txBody>
          <a:bodyPr/>
          <a:lstStyle>
            <a:lvl1pPr>
              <a:defRPr>
                <a:latin typeface="Arial" charset="0"/>
                <a:cs typeface="+mn-cs"/>
              </a:defRPr>
            </a:lvl1pPr>
          </a:lstStyle>
          <a:p>
            <a:pPr>
              <a:defRPr/>
            </a:pPr>
            <a:endParaRPr lang="en-US"/>
          </a:p>
        </p:txBody>
      </p:sp>
      <p:sp>
        <p:nvSpPr>
          <p:cNvPr id="5" name="Rectangle 3"/>
          <p:cNvSpPr>
            <a:spLocks noGrp="1" noChangeArrowheads="1"/>
          </p:cNvSpPr>
          <p:nvPr>
            <p:ph type="ftr" sz="quarter" idx="11"/>
          </p:nvPr>
        </p:nvSpPr>
        <p:spPr>
          <a:xfrm>
            <a:off x="3124200" y="6543675"/>
            <a:ext cx="2895600" cy="295275"/>
          </a:xfrm>
          <a:prstGeom prst="rect">
            <a:avLst/>
          </a:prstGeom>
        </p:spPr>
        <p:txBody>
          <a:bodyPr/>
          <a:lstStyle>
            <a:lvl1pPr>
              <a:defRPr>
                <a:latin typeface="Arial" charset="0"/>
                <a:cs typeface="+mn-cs"/>
              </a:defRPr>
            </a:lvl1pPr>
          </a:lstStyle>
          <a:p>
            <a:pPr>
              <a:defRPr/>
            </a:pPr>
            <a:endParaRPr lang="en-US"/>
          </a:p>
        </p:txBody>
      </p:sp>
      <p:sp>
        <p:nvSpPr>
          <p:cNvPr id="6" name="Rectangle 4"/>
          <p:cNvSpPr>
            <a:spLocks noGrp="1" noChangeArrowheads="1"/>
          </p:cNvSpPr>
          <p:nvPr>
            <p:ph type="sldNum" sz="quarter" idx="12"/>
          </p:nvPr>
        </p:nvSpPr>
        <p:spPr>
          <a:xfrm>
            <a:off x="7200900" y="6543675"/>
            <a:ext cx="1905000" cy="295275"/>
          </a:xfrm>
        </p:spPr>
        <p:txBody>
          <a:bodyPr/>
          <a:lstStyle>
            <a:lvl1pPr>
              <a:defRPr/>
            </a:lvl1pPr>
          </a:lstStyle>
          <a:p>
            <a:pPr>
              <a:defRPr/>
            </a:pPr>
            <a:fld id="{A627C518-C890-47A2-886F-B368FD48D494}"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1C6C24A-84C6-4467-A378-165376C1CA63}" type="datetimeFigureOut">
              <a:rPr lang="en-US" smtClean="0"/>
              <a:pPr/>
              <a:t>3/13/2010</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584AA7D-FE09-4B36-9467-6BC49AA6C2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1" name="Rectangle 9"/>
          <p:cNvSpPr>
            <a:spLocks noGrp="1" noChangeArrowheads="1"/>
          </p:cNvSpPr>
          <p:nvPr>
            <p:ph type="title"/>
          </p:nvPr>
        </p:nvSpPr>
        <p:spPr bwMode="auto">
          <a:xfrm>
            <a:off x="723900" y="457200"/>
            <a:ext cx="7696200" cy="563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 name="Rectangle 9"/>
          <p:cNvSpPr>
            <a:spLocks noGrp="1" noChangeArrowheads="1"/>
          </p:cNvSpPr>
          <p:nvPr>
            <p:ph type="sldNum" sz="quarter" idx="4"/>
          </p:nvPr>
        </p:nvSpPr>
        <p:spPr bwMode="auto">
          <a:xfrm>
            <a:off x="8761413" y="6656388"/>
            <a:ext cx="304800" cy="15875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eaLnBrk="0" fontAlgn="auto" hangingPunct="0">
              <a:spcBef>
                <a:spcPts val="0"/>
              </a:spcBef>
              <a:spcAft>
                <a:spcPts val="0"/>
              </a:spcAft>
              <a:defRPr sz="1000" b="0">
                <a:solidFill>
                  <a:srgbClr val="000000"/>
                </a:solidFill>
                <a:latin typeface="+mn-lt"/>
                <a:cs typeface="+mn-cs"/>
              </a:defRPr>
            </a:lvl1pPr>
          </a:lstStyle>
          <a:p>
            <a:pPr>
              <a:defRPr/>
            </a:pPr>
            <a:fld id="{289A56CB-8E20-4615-8441-04861296BBDE}" type="slidenum">
              <a:rPr lang="en-US"/>
              <a:pPr>
                <a:defRPr/>
              </a:pPr>
              <a:t>‹#›</a:t>
            </a:fld>
            <a:endParaRPr lang="en-US"/>
          </a:p>
        </p:txBody>
      </p:sp>
      <p:grpSp>
        <p:nvGrpSpPr>
          <p:cNvPr id="3" name="Group 15"/>
          <p:cNvGrpSpPr>
            <a:grpSpLocks/>
          </p:cNvGrpSpPr>
          <p:nvPr userDrawn="1"/>
        </p:nvGrpSpPr>
        <p:grpSpPr bwMode="auto">
          <a:xfrm>
            <a:off x="0" y="0"/>
            <a:ext cx="9144000" cy="447675"/>
            <a:chOff x="0" y="0"/>
            <a:chExt cx="9144001" cy="448056"/>
          </a:xfrm>
        </p:grpSpPr>
        <p:cxnSp>
          <p:nvCxnSpPr>
            <p:cNvPr id="12" name="Straight Connector 11"/>
            <p:cNvCxnSpPr/>
            <p:nvPr userDrawn="1"/>
          </p:nvCxnSpPr>
          <p:spPr>
            <a:xfrm>
              <a:off x="0" y="448056"/>
              <a:ext cx="9144001"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Rectangle 6"/>
            <p:cNvSpPr>
              <a:spLocks noChangeArrowheads="1"/>
            </p:cNvSpPr>
            <p:nvPr userDrawn="1"/>
          </p:nvSpPr>
          <p:spPr bwMode="auto">
            <a:xfrm rot="10800000" flipV="1">
              <a:off x="0" y="0"/>
              <a:ext cx="4579939" cy="448056"/>
            </a:xfrm>
            <a:prstGeom prst="rect">
              <a:avLst/>
            </a:prstGeom>
            <a:gradFill rotWithShape="1">
              <a:gsLst>
                <a:gs pos="0">
                  <a:srgbClr val="CC0000"/>
                </a:gs>
                <a:gs pos="100000">
                  <a:schemeClr val="tx1"/>
                </a:gs>
              </a:gsLst>
              <a:lin ang="0" scaled="1"/>
            </a:gradFill>
            <a:ln w="9525" algn="ctr">
              <a:noFill/>
              <a:miter lim="800000"/>
              <a:headEnd/>
              <a:tailEnd/>
            </a:ln>
            <a:effectLst/>
          </p:spPr>
          <p:txBody>
            <a:bodyPr wrap="none" anchor="ctr"/>
            <a:lstStyle/>
            <a:p>
              <a:pPr fontAlgn="auto">
                <a:spcBef>
                  <a:spcPts val="0"/>
                </a:spcBef>
                <a:spcAft>
                  <a:spcPts val="0"/>
                </a:spcAft>
                <a:defRPr/>
              </a:pPr>
              <a:endParaRPr lang="en-US">
                <a:solidFill>
                  <a:srgbClr val="000000"/>
                </a:solidFill>
                <a:latin typeface="Arial"/>
                <a:cs typeface="+mn-cs"/>
              </a:endParaRPr>
            </a:p>
          </p:txBody>
        </p:sp>
        <p:sp>
          <p:nvSpPr>
            <p:cNvPr id="15" name="Rectangle 7"/>
            <p:cNvSpPr>
              <a:spLocks noChangeArrowheads="1"/>
            </p:cNvSpPr>
            <p:nvPr userDrawn="1"/>
          </p:nvSpPr>
          <p:spPr bwMode="auto">
            <a:xfrm>
              <a:off x="4573589" y="0"/>
              <a:ext cx="4570412" cy="448056"/>
            </a:xfrm>
            <a:prstGeom prst="rect">
              <a:avLst/>
            </a:prstGeom>
            <a:gradFill rotWithShape="1">
              <a:gsLst>
                <a:gs pos="0">
                  <a:srgbClr val="CC0000"/>
                </a:gs>
                <a:gs pos="100000">
                  <a:srgbClr val="008000"/>
                </a:gs>
              </a:gsLst>
              <a:lin ang="0" scaled="1"/>
            </a:gradFill>
            <a:ln w="9525" algn="ctr">
              <a:noFill/>
              <a:miter lim="800000"/>
              <a:headEnd/>
              <a:tailEnd/>
            </a:ln>
            <a:effectLst/>
          </p:spPr>
          <p:txBody>
            <a:bodyPr wrap="none" anchor="ctr"/>
            <a:lstStyle/>
            <a:p>
              <a:pPr fontAlgn="auto">
                <a:spcBef>
                  <a:spcPts val="0"/>
                </a:spcBef>
                <a:spcAft>
                  <a:spcPts val="0"/>
                </a:spcAft>
                <a:defRPr/>
              </a:pPr>
              <a:endParaRPr lang="en-US">
                <a:solidFill>
                  <a:srgbClr val="000000"/>
                </a:solidFill>
                <a:latin typeface="Arial"/>
                <a:cs typeface="+mn-cs"/>
              </a:endParaRPr>
            </a:p>
          </p:txBody>
        </p:sp>
        <p:pic>
          <p:nvPicPr>
            <p:cNvPr id="1032" name="Picture 12" descr="NTM-A2"/>
            <p:cNvPicPr>
              <a:picLocks noChangeAspect="1" noChangeArrowheads="1"/>
            </p:cNvPicPr>
            <p:nvPr userDrawn="1"/>
          </p:nvPicPr>
          <p:blipFill>
            <a:blip r:embed="rId5" cstate="print"/>
            <a:srcRect/>
            <a:stretch>
              <a:fillRect/>
            </a:stretch>
          </p:blipFill>
          <p:spPr bwMode="auto">
            <a:xfrm>
              <a:off x="106680" y="28512"/>
              <a:ext cx="508000" cy="392113"/>
            </a:xfrm>
            <a:prstGeom prst="rect">
              <a:avLst/>
            </a:prstGeom>
            <a:noFill/>
            <a:ln w="9525">
              <a:noFill/>
              <a:miter lim="800000"/>
              <a:headEnd/>
              <a:tailEnd/>
            </a:ln>
          </p:spPr>
        </p:pic>
        <p:sp>
          <p:nvSpPr>
            <p:cNvPr id="1033" name="WordArt 8"/>
            <p:cNvSpPr>
              <a:spLocks noChangeArrowheads="1" noChangeShapeType="1" noTextEdit="1"/>
            </p:cNvSpPr>
            <p:nvPr userDrawn="1"/>
          </p:nvSpPr>
          <p:spPr bwMode="auto">
            <a:xfrm>
              <a:off x="3471863" y="71438"/>
              <a:ext cx="2200275" cy="295275"/>
            </a:xfrm>
            <a:prstGeom prst="rect">
              <a:avLst/>
            </a:prstGeom>
          </p:spPr>
          <p:txBody>
            <a:bodyPr wrap="none" fromWordArt="1">
              <a:prstTxWarp prst="textPlain">
                <a:avLst>
                  <a:gd name="adj" fmla="val 50000"/>
                </a:avLst>
              </a:prstTxWarp>
            </a:bodyPr>
            <a:lstStyle/>
            <a:p>
              <a:pPr algn="ctr"/>
              <a:r>
                <a:rPr lang="en-US" sz="2000" b="1" kern="10" spc="400">
                  <a:ln w="9525">
                    <a:noFill/>
                    <a:round/>
                    <a:headEnd/>
                    <a:tailEnd/>
                  </a:ln>
                  <a:solidFill>
                    <a:srgbClr val="FFFF99"/>
                  </a:solidFill>
                  <a:effectLst>
                    <a:outerShdw dist="28398" dir="1593903" algn="ctr" rotWithShape="0">
                      <a:srgbClr val="808080">
                        <a:alpha val="79999"/>
                      </a:srgbClr>
                    </a:outerShdw>
                  </a:effectLst>
                  <a:latin typeface="Calisto MT"/>
                </a:rPr>
                <a:t>NTM-A / CSTC-A</a:t>
              </a:r>
            </a:p>
          </p:txBody>
        </p:sp>
        <p:pic>
          <p:nvPicPr>
            <p:cNvPr id="1034" name="Picture 4" descr="C:\Documents and Settings\barry.k.marks\My Documents\My Pictures\CSTC-A_Patch.png"/>
            <p:cNvPicPr>
              <a:picLocks noChangeAspect="1" noChangeArrowheads="1"/>
            </p:cNvPicPr>
            <p:nvPr userDrawn="1"/>
          </p:nvPicPr>
          <p:blipFill>
            <a:blip r:embed="rId6" cstate="print"/>
            <a:srcRect/>
            <a:stretch>
              <a:fillRect/>
            </a:stretch>
          </p:blipFill>
          <p:spPr bwMode="auto">
            <a:xfrm>
              <a:off x="8732521" y="36576"/>
              <a:ext cx="310948" cy="411480"/>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ransition spd="slow"/>
  <p:timing>
    <p:tnLst>
      <p:par>
        <p:cTn id="1" dur="indefinite" restart="never" nodeType="tmRoot"/>
      </p:par>
    </p:tnLst>
  </p:timing>
  <p:hf hdr="0" ftr="0" dt="0"/>
  <p:txStyles>
    <p:titleStyle>
      <a:lvl1pPr algn="ctr" rtl="0" eaLnBrk="0" fontAlgn="base" hangingPunct="0">
        <a:spcBef>
          <a:spcPct val="0"/>
        </a:spcBef>
        <a:spcAft>
          <a:spcPct val="0"/>
        </a:spcAft>
        <a:defRPr sz="2800" b="1">
          <a:solidFill>
            <a:schemeClr val="tx1"/>
          </a:solidFill>
          <a:effectLst>
            <a:outerShdw blurRad="38100" dist="38100" dir="2700000" algn="tl">
              <a:srgbClr val="C0C0C0"/>
            </a:outerShdw>
          </a:effectLst>
          <a:latin typeface="Arial" charset="0"/>
          <a:ea typeface="+mj-ea"/>
          <a:cs typeface="+mj-cs"/>
        </a:defRPr>
      </a:lvl1pPr>
      <a:lvl2pPr algn="ctr" rtl="0" eaLnBrk="0" fontAlgn="base" hangingPunct="0">
        <a:spcBef>
          <a:spcPct val="0"/>
        </a:spcBef>
        <a:spcAft>
          <a:spcPct val="0"/>
        </a:spcAft>
        <a:defRPr sz="2800" b="1">
          <a:solidFill>
            <a:schemeClr val="tx1"/>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2800" b="1">
          <a:solidFill>
            <a:schemeClr val="tx1"/>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2800" b="1">
          <a:solidFill>
            <a:schemeClr val="tx1"/>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2800" b="1">
          <a:solidFill>
            <a:schemeClr val="tx1"/>
          </a:solidFill>
          <a:effectLst>
            <a:outerShdw blurRad="38100" dist="38100" dir="2700000" algn="tl">
              <a:srgbClr val="C0C0C0"/>
            </a:outerShdw>
          </a:effectLst>
          <a:latin typeface="Arial"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Arial"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Arial"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Arial"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1.xml.rels>&#65279;<?xml version="1.0" encoding="UTF-8" standalone="yes"?>
<Relationships xmlns="http://schemas.openxmlformats.org/package/2006/relationships">
  <Relationship Id="rId3" Type="http://schemas.openxmlformats.org/officeDocument/2006/relationships/image" Target="../media/image11.gif" />
  <Relationship Id="rId7" Type="http://schemas.openxmlformats.org/officeDocument/2006/relationships/image" Target="../media/image15.gif" />
  <Relationship Id="rId2" Type="http://schemas.openxmlformats.org/officeDocument/2006/relationships/image" Target="../media/image10.png" />
  <Relationship Id="rId1" Type="http://schemas.openxmlformats.org/officeDocument/2006/relationships/slideLayout" Target="../slideLayouts/slideLayout2.xml" />
  <Relationship Id="rId6" Type="http://schemas.openxmlformats.org/officeDocument/2006/relationships/image" Target="../media/image14.gif" />
  <Relationship Id="rId5" Type="http://schemas.openxmlformats.org/officeDocument/2006/relationships/image" Target="../media/image13.gif" />
  <Relationship Id="rId4" Type="http://schemas.openxmlformats.org/officeDocument/2006/relationships/image" Target="../media/image12.gif" />
</Relationships>
</file>

<file path=ppt/slides/_rels/slide12.xml.rels>&#65279;<?xml version="1.0" encoding="UTF-8" standalone="yes"?>
<Relationships xmlns="http://schemas.openxmlformats.org/package/2006/relationships">
  <Relationship Id="rId3" Type="http://schemas.openxmlformats.org/officeDocument/2006/relationships/image" Target="../media/image17.png" />
  <Relationship Id="rId2" Type="http://schemas.openxmlformats.org/officeDocument/2006/relationships/image" Target="../media/image16.png" />
  <Relationship Id="rId1" Type="http://schemas.openxmlformats.org/officeDocument/2006/relationships/slideLayout" Target="../slideLayouts/slideLayout1.xml" />
  <Relationship Id="rId6" Type="http://schemas.openxmlformats.org/officeDocument/2006/relationships/image" Target="../media/image20.png" />
  <Relationship Id="rId5" Type="http://schemas.openxmlformats.org/officeDocument/2006/relationships/image" Target="../media/image19.png" />
  <Relationship Id="rId4" Type="http://schemas.openxmlformats.org/officeDocument/2006/relationships/image" Target="../media/image18.png" />
</Relationships>
</file>

<file path=ppt/slides/_rels/slide13.xml.rels>&#65279;<?xml version="1.0" encoding="UTF-8" standalone="yes"?>
<Relationships xmlns="http://schemas.openxmlformats.org/package/2006/relationships">
  <Relationship Id="rId2" Type="http://schemas.openxmlformats.org/officeDocument/2006/relationships/image" Target="../media/image21.png" />
  <Relationship Id="rId1" Type="http://schemas.openxmlformats.org/officeDocument/2006/relationships/slideLayout" Target="../slideLayouts/slideLayout2.xml" />
</Relationships>
</file>

<file path=ppt/slides/_rels/slide14.xml.rels>&#65279;<?xml version="1.0" encoding="UTF-8" standalone="yes"?>
<Relationships xmlns="http://schemas.openxmlformats.org/package/2006/relationships">
  <Relationship Id="rId2" Type="http://schemas.openxmlformats.org/officeDocument/2006/relationships/image" Target="../media/image22.jpeg" />
  <Relationship Id="rId1" Type="http://schemas.openxmlformats.org/officeDocument/2006/relationships/slideLayout" Target="../slideLayouts/slideLayout2.xml" />
</Relationships>
</file>

<file path=ppt/slides/_rels/slide15.xml.rels>&#65279;<?xml version="1.0" encoding="UTF-8" standalone="yes"?>
<Relationships xmlns="http://schemas.openxmlformats.org/package/2006/relationships">
  <Relationship Id="rId2" Type="http://schemas.openxmlformats.org/officeDocument/2006/relationships/image" Target="../media/image23.jpeg" />
  <Relationship Id="rId1" Type="http://schemas.openxmlformats.org/officeDocument/2006/relationships/slideLayout" Target="../slideLayouts/slideLayout3.xml" />
</Relationships>
</file>

<file path=ppt/slides/_rels/slide16.xml.rels>&#65279;<?xml version="1.0" encoding="UTF-8" standalone="yes"?>
<Relationships xmlns="http://schemas.openxmlformats.org/package/2006/relationships">
  <Relationship Id="rId2" Type="http://schemas.openxmlformats.org/officeDocument/2006/relationships/image" Target="../media/image24.jpeg" />
  <Relationship Id="rId1" Type="http://schemas.openxmlformats.org/officeDocument/2006/relationships/slideLayout" Target="../slideLayouts/slideLayout3.xml" />
</Relationships>
</file>

<file path=ppt/slides/_rels/slide17.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18.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_rels/slide4.xml.rels>&#65279;<?xml version="1.0" encoding="UTF-8" standalone="yes"?>
<Relationships xmlns="http://schemas.openxmlformats.org/package/2006/relationships">
  <Relationship Id="rId8" Type="http://schemas.openxmlformats.org/officeDocument/2006/relationships/image" Target="../media/image9.png" />
  <Relationship Id="rId3" Type="http://schemas.openxmlformats.org/officeDocument/2006/relationships/image" Target="../media/image4.png" />
  <Relationship Id="rId7" Type="http://schemas.openxmlformats.org/officeDocument/2006/relationships/image" Target="../media/image8.png" />
  <Relationship Id="rId2" Type="http://schemas.openxmlformats.org/officeDocument/2006/relationships/image" Target="../media/image3.png" />
  <Relationship Id="rId1" Type="http://schemas.openxmlformats.org/officeDocument/2006/relationships/slideLayout" Target="../slideLayouts/slideLayout2.xml" />
  <Relationship Id="rId6" Type="http://schemas.openxmlformats.org/officeDocument/2006/relationships/image" Target="../media/image7.jpeg" />
  <Relationship Id="rId5" Type="http://schemas.openxmlformats.org/officeDocument/2006/relationships/image" Target="../media/image6.jpeg" />
  <Relationship Id="rId4" Type="http://schemas.openxmlformats.org/officeDocument/2006/relationships/image" Target="../media/image5.jpeg" />
</Relationships>
</file>

<file path=ppt/slides/_rels/slide5.xml.rels>&#65279;<?xml version="1.0" encoding="UTF-8" standalone="yes"?>
<Relationships xmlns="http://schemas.openxmlformats.org/package/2006/relationships">
  <Relationship Id="rId8" Type="http://schemas.openxmlformats.org/officeDocument/2006/relationships/diagramLayout" Target="../diagrams/layout2.xml" />
  <Relationship Id="rId13" Type="http://schemas.openxmlformats.org/officeDocument/2006/relationships/diagramLayout" Target="../diagrams/layout3.xml" />
  <Relationship Id="rId3" Type="http://schemas.openxmlformats.org/officeDocument/2006/relationships/diagramLayout" Target="../diagrams/layout1.xml" />
  <Relationship Id="rId7" Type="http://schemas.openxmlformats.org/officeDocument/2006/relationships/diagramData" Target="../diagrams/data2.xml" />
  <Relationship Id="rId12" Type="http://schemas.openxmlformats.org/officeDocument/2006/relationships/diagramData" Target="../diagrams/data3.xml" />
  <Relationship Id="rId2" Type="http://schemas.openxmlformats.org/officeDocument/2006/relationships/diagramData" Target="../diagrams/data1.xml" />
  <Relationship Id="rId16" Type="http://schemas.microsoft.com/office/2007/relationships/diagramDrawing" Target="../diagrams/drawing3.xml" />
  <Relationship Id="rId1" Type="http://schemas.openxmlformats.org/officeDocument/2006/relationships/slideLayout" Target="../slideLayouts/slideLayout2.xml" />
  <Relationship Id="rId6" Type="http://schemas.microsoft.com/office/2007/relationships/diagramDrawing" Target="../diagrams/drawing1.xml" />
  <Relationship Id="rId11" Type="http://schemas.microsoft.com/office/2007/relationships/diagramDrawing" Target="../diagrams/drawing2.xml" />
  <Relationship Id="rId5" Type="http://schemas.openxmlformats.org/officeDocument/2006/relationships/diagramColors" Target="../diagrams/colors1.xml" />
  <Relationship Id="rId15" Type="http://schemas.openxmlformats.org/officeDocument/2006/relationships/diagramColors" Target="../diagrams/colors3.xml" />
  <Relationship Id="rId10" Type="http://schemas.openxmlformats.org/officeDocument/2006/relationships/diagramColors" Target="../diagrams/colors2.xml" />
  <Relationship Id="rId4" Type="http://schemas.openxmlformats.org/officeDocument/2006/relationships/diagramQuickStyle" Target="../diagrams/quickStyle1.xml" />
  <Relationship Id="rId9" Type="http://schemas.openxmlformats.org/officeDocument/2006/relationships/diagramQuickStyle" Target="../diagrams/quickStyle2.xml" />
  <Relationship Id="rId14" Type="http://schemas.openxmlformats.org/officeDocument/2006/relationships/diagramQuickStyle" Target="../diagrams/quickStyle3.xml" />
</Relationships>
</file>

<file path=ppt/slides/_rels/slide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3" Type="http://schemas.openxmlformats.org/officeDocument/2006/relationships/image" Target="../media/image11.gif" />
  <Relationship Id="rId7" Type="http://schemas.openxmlformats.org/officeDocument/2006/relationships/image" Target="../media/image15.gif" />
  <Relationship Id="rId2" Type="http://schemas.openxmlformats.org/officeDocument/2006/relationships/image" Target="../media/image10.png" />
  <Relationship Id="rId1" Type="http://schemas.openxmlformats.org/officeDocument/2006/relationships/slideLayout" Target="../slideLayouts/slideLayout2.xml" />
  <Relationship Id="rId6" Type="http://schemas.openxmlformats.org/officeDocument/2006/relationships/image" Target="../media/image14.gif" />
  <Relationship Id="rId5" Type="http://schemas.openxmlformats.org/officeDocument/2006/relationships/image" Target="../media/image13.gif" />
  <Relationship Id="rId4" Type="http://schemas.openxmlformats.org/officeDocument/2006/relationships/image" Target="../media/image12.gif" />
</Relationships>
</file>

<file path=ppt/slides/_rels/slide8.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11.gif" />
  <Relationship Id="rId7" Type="http://schemas.openxmlformats.org/officeDocument/2006/relationships/image" Target="../media/image15.gif" />
  <Relationship Id="rId2" Type="http://schemas.openxmlformats.org/officeDocument/2006/relationships/image" Target="../media/image10.png" />
  <Relationship Id="rId1" Type="http://schemas.openxmlformats.org/officeDocument/2006/relationships/slideLayout" Target="../slideLayouts/slideLayout2.xml" />
  <Relationship Id="rId6" Type="http://schemas.openxmlformats.org/officeDocument/2006/relationships/image" Target="../media/image14.gif" />
  <Relationship Id="rId5" Type="http://schemas.openxmlformats.org/officeDocument/2006/relationships/image" Target="../media/image13.gif" />
  <Relationship Id="rId4" Type="http://schemas.openxmlformats.org/officeDocument/2006/relationships/image" Target="../media/image12.gif"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81000" y="1371600"/>
            <a:ext cx="8229600" cy="6096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Arial" charset="0"/>
              <a:ea typeface="+mj-ea"/>
              <a:cs typeface="Arial" charset="0"/>
            </a:endParaRPr>
          </a:p>
        </p:txBody>
      </p:sp>
      <p:sp>
        <p:nvSpPr>
          <p:cNvPr id="8" name="Rectangle 7"/>
          <p:cNvSpPr/>
          <p:nvPr/>
        </p:nvSpPr>
        <p:spPr>
          <a:xfrm>
            <a:off x="914400" y="990600"/>
            <a:ext cx="7315200" cy="4770537"/>
          </a:xfrm>
          <a:prstGeom prst="rect">
            <a:avLst/>
          </a:prstGeom>
        </p:spPr>
        <p:txBody>
          <a:bodyPr wrap="square">
            <a:spAutoFit/>
          </a:bodyPr>
          <a:lstStyle/>
          <a:p>
            <a:pPr algn="ctr"/>
            <a:r>
              <a:rPr lang="en-US" sz="4400" b="1" dirty="0" smtClean="0"/>
              <a:t>IJC </a:t>
            </a:r>
          </a:p>
          <a:p>
            <a:pPr algn="ctr"/>
            <a:r>
              <a:rPr lang="en-US" sz="4400" b="1" dirty="0" smtClean="0"/>
              <a:t>Afghanistan Mission (UNCLASSIFIED)</a:t>
            </a:r>
            <a:r>
              <a:rPr lang="en-US" sz="4400" dirty="0" smtClean="0"/>
              <a:t/>
            </a:r>
            <a:br>
              <a:rPr lang="en-US" sz="4400" dirty="0" smtClean="0"/>
            </a:br>
            <a:r>
              <a:rPr lang="en-US" sz="4400" b="1" dirty="0" smtClean="0"/>
              <a:t> Seamless Network</a:t>
            </a:r>
          </a:p>
          <a:p>
            <a:pPr algn="ctr"/>
            <a:endParaRPr lang="en-US" sz="3200" b="1" dirty="0" smtClean="0"/>
          </a:p>
          <a:p>
            <a:pPr algn="ctr"/>
            <a:r>
              <a:rPr lang="en-US" sz="4000" b="1" dirty="0" smtClean="0"/>
              <a:t>COL Pat Dedham, IJC J6</a:t>
            </a:r>
          </a:p>
          <a:p>
            <a:pPr algn="ctr"/>
            <a:endParaRPr lang="en-US" sz="3200" b="1" dirty="0" smtClean="0"/>
          </a:p>
          <a:p>
            <a:pPr algn="ctr"/>
            <a:r>
              <a:rPr lang="en-US" sz="2400" b="1" dirty="0" smtClean="0"/>
              <a:t>14 March 2010</a:t>
            </a:r>
            <a:endParaRPr lang="en-US" sz="2400" b="1" dirty="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10</a:t>
            </a:fld>
            <a:endParaRPr lang="en-US"/>
          </a:p>
        </p:txBody>
      </p:sp>
      <p:sp>
        <p:nvSpPr>
          <p:cNvPr id="5" name="TextBox 4"/>
          <p:cNvSpPr txBox="1"/>
          <p:nvPr/>
        </p:nvSpPr>
        <p:spPr>
          <a:xfrm>
            <a:off x="990600" y="685800"/>
            <a:ext cx="7010400" cy="369332"/>
          </a:xfrm>
          <a:prstGeom prst="rect">
            <a:avLst/>
          </a:prstGeom>
          <a:noFill/>
        </p:spPr>
        <p:txBody>
          <a:bodyPr wrap="square" rtlCol="0">
            <a:spAutoFit/>
          </a:bodyPr>
          <a:lstStyle/>
          <a:p>
            <a:pPr algn="ctr"/>
            <a:r>
              <a:rPr lang="en-US" b="1" dirty="0" smtClean="0"/>
              <a:t>Proposed Way-Ahead</a:t>
            </a:r>
            <a:endParaRPr lang="en-US" b="1" dirty="0"/>
          </a:p>
        </p:txBody>
      </p:sp>
      <p:sp>
        <p:nvSpPr>
          <p:cNvPr id="6" name="TextBox 5"/>
          <p:cNvSpPr txBox="1"/>
          <p:nvPr/>
        </p:nvSpPr>
        <p:spPr>
          <a:xfrm>
            <a:off x="457200" y="1143000"/>
            <a:ext cx="8229600" cy="4431983"/>
          </a:xfrm>
          <a:prstGeom prst="rect">
            <a:avLst/>
          </a:prstGeom>
          <a:noFill/>
        </p:spPr>
        <p:txBody>
          <a:bodyPr wrap="square" rtlCol="0">
            <a:spAutoFit/>
          </a:bodyPr>
          <a:lstStyle/>
          <a:p>
            <a:pPr algn="ctr"/>
            <a:r>
              <a:rPr lang="en-US" b="1" u="sng" dirty="0" smtClean="0"/>
              <a:t>Phase 3</a:t>
            </a:r>
          </a:p>
          <a:p>
            <a:endParaRPr lang="en-US" b="1" dirty="0" smtClean="0"/>
          </a:p>
          <a:p>
            <a:r>
              <a:rPr lang="en-US" b="1" dirty="0" smtClean="0"/>
              <a:t>Proposal:  Provide IJC, CJ6 with 2 </a:t>
            </a:r>
            <a:r>
              <a:rPr lang="en-US" b="1" i="1" dirty="0" smtClean="0"/>
              <a:t>Project Managers </a:t>
            </a:r>
            <a:r>
              <a:rPr lang="en-US" b="1" dirty="0" smtClean="0"/>
              <a:t>…. </a:t>
            </a:r>
          </a:p>
          <a:p>
            <a:pPr marL="800100" lvl="1" indent="-342900"/>
            <a:endParaRPr lang="en-US" sz="1400" dirty="0" smtClean="0"/>
          </a:p>
          <a:p>
            <a:pPr marL="800100" lvl="1" indent="-342900"/>
            <a:r>
              <a:rPr lang="en-US" sz="1400" b="1" i="1" dirty="0" smtClean="0"/>
              <a:t>       Two (2) </a:t>
            </a:r>
            <a:r>
              <a:rPr lang="en-US" sz="1400" b="1" i="1" u="sng" dirty="0" smtClean="0"/>
              <a:t>dedicated</a:t>
            </a:r>
            <a:r>
              <a:rPr lang="en-US" sz="1400" b="1" i="1" dirty="0" smtClean="0"/>
              <a:t> on-site IJC Afghan Mission Network (UNCLAS) Project Managers to the IJC staff  at each of the Regional locations within the IJC’s operational areas of interest, to oversee all Afghan Mission Network (UNCLAS) network development, engineering, and deployment.  </a:t>
            </a:r>
          </a:p>
          <a:p>
            <a:pPr marL="800100" lvl="1" indent="-342900"/>
            <a:endParaRPr lang="en-US" sz="1400" dirty="0" smtClean="0"/>
          </a:p>
          <a:p>
            <a:pPr marL="800100" lvl="1" indent="-342900"/>
            <a:r>
              <a:rPr lang="en-US" sz="1400" dirty="0" smtClean="0"/>
              <a:t>Specifically to:</a:t>
            </a:r>
          </a:p>
          <a:p>
            <a:pPr marL="800100" lvl="1" indent="-342900"/>
            <a:endParaRPr lang="en-US" sz="1400" dirty="0" smtClean="0"/>
          </a:p>
          <a:p>
            <a:r>
              <a:rPr lang="en-US" sz="1400" dirty="0" smtClean="0"/>
              <a:t>     Project Managers will be technical advisors to the IJC J6 and oversee the day to day operation and execution of contract deliverables, coordinating all network installations and upgrades: maintaining cognizance over all other outside C4 installation activities that impact the operation of the Afghan Mission Network (UNCLASSIFIED) networks. </a:t>
            </a:r>
          </a:p>
          <a:p>
            <a:endParaRPr lang="en-US" sz="1400" dirty="0" smtClean="0"/>
          </a:p>
          <a:p>
            <a:endParaRPr lang="en-US" sz="1400" dirty="0" smtClean="0"/>
          </a:p>
          <a:p>
            <a:endParaRPr lang="en-US" sz="1400" dirty="0" smtClean="0"/>
          </a:p>
          <a:p>
            <a:pPr lvl="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fghanistan Map"/>
          <p:cNvPicPr>
            <a:picLocks noChangeAspect="1" noChangeArrowheads="1"/>
          </p:cNvPicPr>
          <p:nvPr/>
        </p:nvPicPr>
        <p:blipFill>
          <a:blip r:embed="rId2" cstate="print"/>
          <a:srcRect/>
          <a:stretch>
            <a:fillRect/>
          </a:stretch>
        </p:blipFill>
        <p:spPr bwMode="auto">
          <a:xfrm>
            <a:off x="304800" y="1066800"/>
            <a:ext cx="8610600" cy="5562600"/>
          </a:xfrm>
          <a:prstGeom prst="rect">
            <a:avLst/>
          </a:prstGeom>
          <a:noFill/>
          <a:ln w="12700">
            <a:solidFill>
              <a:schemeClr val="tx1"/>
            </a:solidFill>
            <a:miter lim="800000"/>
            <a:headEnd/>
            <a:tailEnd/>
          </a:ln>
        </p:spPr>
      </p:pic>
      <p:sp>
        <p:nvSpPr>
          <p:cNvPr id="42" name="TextBox 41"/>
          <p:cNvSpPr txBox="1"/>
          <p:nvPr/>
        </p:nvSpPr>
        <p:spPr>
          <a:xfrm>
            <a:off x="5943600" y="4953000"/>
            <a:ext cx="2286000" cy="738664"/>
          </a:xfrm>
          <a:prstGeom prst="rect">
            <a:avLst/>
          </a:prstGeom>
          <a:noFill/>
          <a:ln>
            <a:solidFill>
              <a:srgbClr val="00B050"/>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   IJC J6 Mobile Deployed Project Manager team members</a:t>
            </a:r>
            <a:endParaRPr lang="en-US" dirty="0"/>
          </a:p>
        </p:txBody>
      </p:sp>
      <p:sp>
        <p:nvSpPr>
          <p:cNvPr id="6" name="TextBox 5"/>
          <p:cNvSpPr txBox="1"/>
          <p:nvPr/>
        </p:nvSpPr>
        <p:spPr>
          <a:xfrm>
            <a:off x="5784272" y="3013710"/>
            <a:ext cx="861060"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201</a:t>
            </a:r>
            <a:r>
              <a:rPr lang="en-US" sz="1400" baseline="30000" dirty="0" smtClean="0">
                <a:effectLst>
                  <a:outerShdw blurRad="38100" dist="38100" dir="2700000" algn="tl">
                    <a:srgbClr val="000000">
                      <a:alpha val="43137"/>
                    </a:srgbClr>
                  </a:outerShdw>
                </a:effectLst>
                <a:latin typeface="Stencil" pitchFamily="82" charset="0"/>
              </a:rPr>
              <a:t>st</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7" name="TextBox 6"/>
          <p:cNvSpPr txBox="1"/>
          <p:nvPr/>
        </p:nvSpPr>
        <p:spPr>
          <a:xfrm>
            <a:off x="4453543" y="405669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203</a:t>
            </a:r>
            <a:r>
              <a:rPr lang="en-US" sz="1400" baseline="30000" dirty="0" smtClean="0">
                <a:effectLst>
                  <a:outerShdw blurRad="38100" dist="38100" dir="2700000" algn="tl">
                    <a:srgbClr val="000000">
                      <a:alpha val="43137"/>
                    </a:srgbClr>
                  </a:outerShdw>
                </a:effectLst>
                <a:latin typeface="Stencil" pitchFamily="82" charset="0"/>
              </a:rPr>
              <a:t>rd</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8" name="TextBox 7"/>
          <p:cNvSpPr txBox="1"/>
          <p:nvPr/>
        </p:nvSpPr>
        <p:spPr>
          <a:xfrm>
            <a:off x="1549706" y="5735411"/>
            <a:ext cx="1881506"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 215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9" name="TextBox 8"/>
          <p:cNvSpPr txBox="1"/>
          <p:nvPr/>
        </p:nvSpPr>
        <p:spPr>
          <a:xfrm>
            <a:off x="1165860" y="3987165"/>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207</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10" name="TextBox 9"/>
          <p:cNvSpPr txBox="1"/>
          <p:nvPr/>
        </p:nvSpPr>
        <p:spPr>
          <a:xfrm>
            <a:off x="3983874" y="238791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209</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27" name="TextBox 26"/>
          <p:cNvSpPr txBox="1"/>
          <p:nvPr/>
        </p:nvSpPr>
        <p:spPr>
          <a:xfrm>
            <a:off x="990600" y="685800"/>
            <a:ext cx="7010400" cy="369332"/>
          </a:xfrm>
          <a:prstGeom prst="rect">
            <a:avLst/>
          </a:prstGeom>
          <a:noFill/>
        </p:spPr>
        <p:txBody>
          <a:bodyPr wrap="square" rtlCol="0">
            <a:spAutoFit/>
          </a:bodyPr>
          <a:lstStyle/>
          <a:p>
            <a:pPr algn="ctr"/>
            <a:r>
              <a:rPr lang="en-US" b="1" dirty="0" smtClean="0"/>
              <a:t>SETA Project Managers Phase Three</a:t>
            </a:r>
            <a:endParaRPr lang="en-US" b="1" dirty="0"/>
          </a:p>
        </p:txBody>
      </p:sp>
      <p:sp>
        <p:nvSpPr>
          <p:cNvPr id="5121" name="Rectangle 1"/>
          <p:cNvSpPr>
            <a:spLocks noChangeArrowheads="1"/>
          </p:cNvSpPr>
          <p:nvPr/>
        </p:nvSpPr>
        <p:spPr bwMode="auto">
          <a:xfrm>
            <a:off x="0"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0" name="TextBox 29"/>
          <p:cNvSpPr txBox="1"/>
          <p:nvPr/>
        </p:nvSpPr>
        <p:spPr>
          <a:xfrm>
            <a:off x="4800600" y="5791200"/>
            <a:ext cx="3124200" cy="523220"/>
          </a:xfrm>
          <a:prstGeom prst="rect">
            <a:avLst/>
          </a:prstGeom>
          <a:noFill/>
          <a:ln>
            <a:solidFill>
              <a:srgbClr val="FF0000"/>
            </a:solidFill>
          </a:ln>
        </p:spPr>
        <p:txBody>
          <a:bodyPr wrap="square" rtlCol="0">
            <a:spAutoFit/>
          </a:bodyPr>
          <a:lstStyle/>
          <a:p>
            <a:pPr lvl="0" algn="r" eaLnBrk="0" fontAlgn="base" hangingPunct="0">
              <a:spcBef>
                <a:spcPct val="0"/>
              </a:spcBef>
              <a:spcAft>
                <a:spcPct val="0"/>
              </a:spcAft>
            </a:pP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Regionalized Project Management Site Leads</a:t>
            </a:r>
            <a:endParaRPr lang="en-US" sz="1400" b="1" dirty="0" smtClean="0">
              <a:effectLst>
                <a:outerShdw blurRad="38100" dist="38100" dir="2700000" algn="tl">
                  <a:srgbClr val="000000">
                    <a:alpha val="43137"/>
                  </a:srgbClr>
                </a:outerShdw>
              </a:effectLst>
              <a:latin typeface="Arial" pitchFamily="34" charset="0"/>
            </a:endParaRPr>
          </a:p>
        </p:txBody>
      </p:sp>
      <p:sp>
        <p:nvSpPr>
          <p:cNvPr id="31" name="TextBox 30"/>
          <p:cNvSpPr txBox="1"/>
          <p:nvPr/>
        </p:nvSpPr>
        <p:spPr>
          <a:xfrm>
            <a:off x="6400800" y="4343401"/>
            <a:ext cx="2057400" cy="523220"/>
          </a:xfrm>
          <a:prstGeom prst="rect">
            <a:avLst/>
          </a:prstGeom>
          <a:noFill/>
          <a:ln>
            <a:solidFill>
              <a:srgbClr val="0000FF"/>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Project Managers</a:t>
            </a:r>
            <a:endParaRPr lang="en-US" dirty="0"/>
          </a:p>
        </p:txBody>
      </p:sp>
      <p:pic>
        <p:nvPicPr>
          <p:cNvPr id="29" name="Picture 28" descr="Businessm.gif"/>
          <p:cNvPicPr>
            <a:picLocks noChangeAspect="1"/>
          </p:cNvPicPr>
          <p:nvPr/>
        </p:nvPicPr>
        <p:blipFill>
          <a:blip r:embed="rId3" cstate="print"/>
          <a:stretch>
            <a:fillRect/>
          </a:stretch>
        </p:blipFill>
        <p:spPr>
          <a:xfrm>
            <a:off x="5638800" y="2971800"/>
            <a:ext cx="195813" cy="401216"/>
          </a:xfrm>
          <a:prstGeom prst="rect">
            <a:avLst/>
          </a:prstGeom>
        </p:spPr>
      </p:pic>
      <p:pic>
        <p:nvPicPr>
          <p:cNvPr id="32" name="Picture 31" descr="Businessm.gif"/>
          <p:cNvPicPr>
            <a:picLocks noChangeAspect="1"/>
          </p:cNvPicPr>
          <p:nvPr/>
        </p:nvPicPr>
        <p:blipFill>
          <a:blip r:embed="rId3" cstate="print"/>
          <a:stretch>
            <a:fillRect/>
          </a:stretch>
        </p:blipFill>
        <p:spPr>
          <a:xfrm>
            <a:off x="5410200" y="2971800"/>
            <a:ext cx="195813" cy="401216"/>
          </a:xfrm>
          <a:prstGeom prst="rect">
            <a:avLst/>
          </a:prstGeom>
        </p:spPr>
      </p:pic>
      <p:pic>
        <p:nvPicPr>
          <p:cNvPr id="33" name="Picture 32" descr="Businessman.gif"/>
          <p:cNvPicPr>
            <a:picLocks noChangeAspect="1"/>
          </p:cNvPicPr>
          <p:nvPr/>
        </p:nvPicPr>
        <p:blipFill>
          <a:blip r:embed="rId4" cstate="print"/>
          <a:stretch>
            <a:fillRect/>
          </a:stretch>
        </p:blipFill>
        <p:spPr>
          <a:xfrm>
            <a:off x="7010400" y="3810000"/>
            <a:ext cx="185946" cy="381000"/>
          </a:xfrm>
          <a:prstGeom prst="rect">
            <a:avLst/>
          </a:prstGeom>
          <a:ln>
            <a:solidFill>
              <a:srgbClr val="FF0000"/>
            </a:solidFill>
          </a:ln>
        </p:spPr>
      </p:pic>
      <p:pic>
        <p:nvPicPr>
          <p:cNvPr id="34" name="Picture 33" descr="Businessman.gif"/>
          <p:cNvPicPr>
            <a:picLocks noChangeAspect="1"/>
          </p:cNvPicPr>
          <p:nvPr/>
        </p:nvPicPr>
        <p:blipFill>
          <a:blip r:embed="rId4" cstate="print"/>
          <a:stretch>
            <a:fillRect/>
          </a:stretch>
        </p:blipFill>
        <p:spPr>
          <a:xfrm>
            <a:off x="1447800" y="5334000"/>
            <a:ext cx="185946" cy="381000"/>
          </a:xfrm>
          <a:prstGeom prst="rect">
            <a:avLst/>
          </a:prstGeom>
          <a:ln>
            <a:solidFill>
              <a:srgbClr val="FF0000"/>
            </a:solidFill>
          </a:ln>
        </p:spPr>
      </p:pic>
      <p:pic>
        <p:nvPicPr>
          <p:cNvPr id="35" name="Picture 34" descr="Businessman.gif"/>
          <p:cNvPicPr>
            <a:picLocks noChangeAspect="1"/>
          </p:cNvPicPr>
          <p:nvPr/>
        </p:nvPicPr>
        <p:blipFill>
          <a:blip r:embed="rId4" cstate="print"/>
          <a:stretch>
            <a:fillRect/>
          </a:stretch>
        </p:blipFill>
        <p:spPr>
          <a:xfrm>
            <a:off x="2819400" y="4876800"/>
            <a:ext cx="185946" cy="381000"/>
          </a:xfrm>
          <a:prstGeom prst="rect">
            <a:avLst/>
          </a:prstGeom>
          <a:ln>
            <a:solidFill>
              <a:srgbClr val="FF0000"/>
            </a:solidFill>
          </a:ln>
        </p:spPr>
      </p:pic>
      <p:pic>
        <p:nvPicPr>
          <p:cNvPr id="36" name="Picture 35" descr="Businessman.gif"/>
          <p:cNvPicPr>
            <a:picLocks noChangeAspect="1"/>
          </p:cNvPicPr>
          <p:nvPr/>
        </p:nvPicPr>
        <p:blipFill>
          <a:blip r:embed="rId4" cstate="print"/>
          <a:stretch>
            <a:fillRect/>
          </a:stretch>
        </p:blipFill>
        <p:spPr>
          <a:xfrm>
            <a:off x="1066800" y="3657600"/>
            <a:ext cx="185946" cy="381000"/>
          </a:xfrm>
          <a:prstGeom prst="rect">
            <a:avLst/>
          </a:prstGeom>
          <a:ln>
            <a:solidFill>
              <a:srgbClr val="FF0000"/>
            </a:solidFill>
          </a:ln>
        </p:spPr>
      </p:pic>
      <p:pic>
        <p:nvPicPr>
          <p:cNvPr id="37" name="Picture 36" descr="Businessman.gif"/>
          <p:cNvPicPr>
            <a:picLocks noChangeAspect="1"/>
          </p:cNvPicPr>
          <p:nvPr/>
        </p:nvPicPr>
        <p:blipFill>
          <a:blip r:embed="rId4" cstate="print"/>
          <a:stretch>
            <a:fillRect/>
          </a:stretch>
        </p:blipFill>
        <p:spPr>
          <a:xfrm>
            <a:off x="3962400" y="2057400"/>
            <a:ext cx="185946" cy="381000"/>
          </a:xfrm>
          <a:prstGeom prst="rect">
            <a:avLst/>
          </a:prstGeom>
          <a:ln>
            <a:solidFill>
              <a:srgbClr val="FF0000"/>
            </a:solidFill>
          </a:ln>
          <a:effectLst>
            <a:outerShdw blurRad="50800" dist="38100" dir="5400000" algn="t" rotWithShape="0">
              <a:prstClr val="black">
                <a:alpha val="40000"/>
              </a:prstClr>
            </a:outerShdw>
          </a:effectLst>
        </p:spPr>
      </p:pic>
      <p:pic>
        <p:nvPicPr>
          <p:cNvPr id="38" name="Picture 37" descr="Businessman.gif"/>
          <p:cNvPicPr>
            <a:picLocks noChangeAspect="1"/>
          </p:cNvPicPr>
          <p:nvPr/>
        </p:nvPicPr>
        <p:blipFill>
          <a:blip r:embed="rId4" cstate="print"/>
          <a:stretch>
            <a:fillRect/>
          </a:stretch>
        </p:blipFill>
        <p:spPr>
          <a:xfrm>
            <a:off x="6096000" y="1981200"/>
            <a:ext cx="185946" cy="381000"/>
          </a:xfrm>
          <a:prstGeom prst="rect">
            <a:avLst/>
          </a:prstGeom>
          <a:ln>
            <a:solidFill>
              <a:srgbClr val="FF0000"/>
            </a:solidFill>
          </a:ln>
        </p:spPr>
      </p:pic>
      <p:pic>
        <p:nvPicPr>
          <p:cNvPr id="39" name="Picture 38" descr="Businessm.gif"/>
          <p:cNvPicPr>
            <a:picLocks noChangeAspect="1"/>
          </p:cNvPicPr>
          <p:nvPr/>
        </p:nvPicPr>
        <p:blipFill>
          <a:blip r:embed="rId3" cstate="print"/>
          <a:stretch>
            <a:fillRect/>
          </a:stretch>
        </p:blipFill>
        <p:spPr>
          <a:xfrm>
            <a:off x="6553200" y="4419600"/>
            <a:ext cx="195813" cy="401216"/>
          </a:xfrm>
          <a:prstGeom prst="rect">
            <a:avLst/>
          </a:prstGeom>
        </p:spPr>
      </p:pic>
      <p:sp>
        <p:nvSpPr>
          <p:cNvPr id="41" name="TextBox 40"/>
          <p:cNvSpPr txBox="1"/>
          <p:nvPr/>
        </p:nvSpPr>
        <p:spPr>
          <a:xfrm>
            <a:off x="6934200" y="3733800"/>
            <a:ext cx="1752600" cy="523220"/>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CSTC-A Project Managers</a:t>
            </a:r>
            <a:endParaRPr lang="en-US" sz="1400" dirty="0"/>
          </a:p>
        </p:txBody>
      </p:sp>
      <p:pic>
        <p:nvPicPr>
          <p:cNvPr id="43" name="Picture 42" descr="Biness-Man.gif"/>
          <p:cNvPicPr>
            <a:picLocks noChangeAspect="1"/>
          </p:cNvPicPr>
          <p:nvPr/>
        </p:nvPicPr>
        <p:blipFill>
          <a:blip r:embed="rId5" cstate="print"/>
          <a:stretch>
            <a:fillRect/>
          </a:stretch>
        </p:blipFill>
        <p:spPr>
          <a:xfrm>
            <a:off x="6218420" y="4997970"/>
            <a:ext cx="184125" cy="377268"/>
          </a:xfrm>
          <a:prstGeom prst="rect">
            <a:avLst/>
          </a:prstGeom>
        </p:spPr>
      </p:pic>
      <p:pic>
        <p:nvPicPr>
          <p:cNvPr id="44" name="Picture 43" descr="Biznezman.gif"/>
          <p:cNvPicPr>
            <a:picLocks noChangeAspect="1"/>
          </p:cNvPicPr>
          <p:nvPr/>
        </p:nvPicPr>
        <p:blipFill>
          <a:blip r:embed="rId6" cstate="print"/>
          <a:stretch>
            <a:fillRect/>
          </a:stretch>
        </p:blipFill>
        <p:spPr>
          <a:xfrm>
            <a:off x="4953000" y="5867400"/>
            <a:ext cx="185946" cy="380999"/>
          </a:xfrm>
          <a:prstGeom prst="rect">
            <a:avLst/>
          </a:prstGeom>
        </p:spPr>
      </p:pic>
      <p:pic>
        <p:nvPicPr>
          <p:cNvPr id="46" name="Picture 45" descr="Biness-Man.gif"/>
          <p:cNvPicPr>
            <a:picLocks noChangeAspect="1"/>
          </p:cNvPicPr>
          <p:nvPr/>
        </p:nvPicPr>
        <p:blipFill>
          <a:blip r:embed="rId5" cstate="print"/>
          <a:stretch>
            <a:fillRect/>
          </a:stretch>
        </p:blipFill>
        <p:spPr>
          <a:xfrm>
            <a:off x="3048000" y="4876800"/>
            <a:ext cx="184125" cy="377268"/>
          </a:xfrm>
          <a:prstGeom prst="rect">
            <a:avLst/>
          </a:prstGeom>
        </p:spPr>
      </p:pic>
      <p:pic>
        <p:nvPicPr>
          <p:cNvPr id="45" name="Picture 44" descr="Biznezman.gif"/>
          <p:cNvPicPr>
            <a:picLocks noChangeAspect="1"/>
          </p:cNvPicPr>
          <p:nvPr/>
        </p:nvPicPr>
        <p:blipFill>
          <a:blip r:embed="rId6" cstate="print"/>
          <a:stretch>
            <a:fillRect/>
          </a:stretch>
        </p:blipFill>
        <p:spPr>
          <a:xfrm>
            <a:off x="3048000" y="4876800"/>
            <a:ext cx="185946" cy="380999"/>
          </a:xfrm>
          <a:prstGeom prst="rect">
            <a:avLst/>
          </a:prstGeom>
        </p:spPr>
      </p:pic>
      <p:pic>
        <p:nvPicPr>
          <p:cNvPr id="47" name="Picture 46" descr="Biness-Man.gif"/>
          <p:cNvPicPr>
            <a:picLocks noChangeAspect="1"/>
          </p:cNvPicPr>
          <p:nvPr/>
        </p:nvPicPr>
        <p:blipFill>
          <a:blip r:embed="rId5" cstate="print"/>
          <a:stretch>
            <a:fillRect/>
          </a:stretch>
        </p:blipFill>
        <p:spPr>
          <a:xfrm>
            <a:off x="1295400" y="3657600"/>
            <a:ext cx="184125" cy="377268"/>
          </a:xfrm>
          <a:prstGeom prst="rect">
            <a:avLst/>
          </a:prstGeom>
        </p:spPr>
      </p:pic>
      <p:pic>
        <p:nvPicPr>
          <p:cNvPr id="48" name="Picture 47" descr="Biznezman.gif"/>
          <p:cNvPicPr>
            <a:picLocks noChangeAspect="1"/>
          </p:cNvPicPr>
          <p:nvPr/>
        </p:nvPicPr>
        <p:blipFill>
          <a:blip r:embed="rId6" cstate="print"/>
          <a:stretch>
            <a:fillRect/>
          </a:stretch>
        </p:blipFill>
        <p:spPr>
          <a:xfrm>
            <a:off x="1295400" y="3657600"/>
            <a:ext cx="185946" cy="380999"/>
          </a:xfrm>
          <a:prstGeom prst="rect">
            <a:avLst/>
          </a:prstGeom>
        </p:spPr>
      </p:pic>
      <p:pic>
        <p:nvPicPr>
          <p:cNvPr id="49" name="Picture 48" descr="Biness-Man.gif"/>
          <p:cNvPicPr>
            <a:picLocks noChangeAspect="1"/>
          </p:cNvPicPr>
          <p:nvPr/>
        </p:nvPicPr>
        <p:blipFill>
          <a:blip r:embed="rId5" cstate="print"/>
          <a:stretch>
            <a:fillRect/>
          </a:stretch>
        </p:blipFill>
        <p:spPr>
          <a:xfrm>
            <a:off x="4191000" y="2057400"/>
            <a:ext cx="184125" cy="377268"/>
          </a:xfrm>
          <a:prstGeom prst="rect">
            <a:avLst/>
          </a:prstGeom>
        </p:spPr>
      </p:pic>
      <p:pic>
        <p:nvPicPr>
          <p:cNvPr id="50" name="Picture 49" descr="Biznezman.gif"/>
          <p:cNvPicPr>
            <a:picLocks noChangeAspect="1"/>
          </p:cNvPicPr>
          <p:nvPr/>
        </p:nvPicPr>
        <p:blipFill>
          <a:blip r:embed="rId6" cstate="print"/>
          <a:stretch>
            <a:fillRect/>
          </a:stretch>
        </p:blipFill>
        <p:spPr>
          <a:xfrm>
            <a:off x="4191000" y="2057400"/>
            <a:ext cx="185946" cy="380999"/>
          </a:xfrm>
          <a:prstGeom prst="rect">
            <a:avLst/>
          </a:prstGeom>
        </p:spPr>
      </p:pic>
      <p:pic>
        <p:nvPicPr>
          <p:cNvPr id="51" name="Picture 50" descr="Businessman.gif"/>
          <p:cNvPicPr>
            <a:picLocks noChangeAspect="1"/>
          </p:cNvPicPr>
          <p:nvPr/>
        </p:nvPicPr>
        <p:blipFill>
          <a:blip r:embed="rId4" cstate="print"/>
          <a:stretch>
            <a:fillRect/>
          </a:stretch>
        </p:blipFill>
        <p:spPr>
          <a:xfrm>
            <a:off x="4572000" y="4419600"/>
            <a:ext cx="185946" cy="381000"/>
          </a:xfrm>
          <a:prstGeom prst="rect">
            <a:avLst/>
          </a:prstGeom>
          <a:ln>
            <a:solidFill>
              <a:srgbClr val="FF0000"/>
            </a:solidFill>
          </a:ln>
        </p:spPr>
      </p:pic>
      <p:pic>
        <p:nvPicPr>
          <p:cNvPr id="52" name="Picture 51" descr="Biness-Man.gif"/>
          <p:cNvPicPr>
            <a:picLocks noChangeAspect="1"/>
          </p:cNvPicPr>
          <p:nvPr/>
        </p:nvPicPr>
        <p:blipFill>
          <a:blip r:embed="rId5" cstate="print"/>
          <a:stretch>
            <a:fillRect/>
          </a:stretch>
        </p:blipFill>
        <p:spPr>
          <a:xfrm>
            <a:off x="4876800" y="4419600"/>
            <a:ext cx="184125" cy="377268"/>
          </a:xfrm>
          <a:prstGeom prst="rect">
            <a:avLst/>
          </a:prstGeom>
        </p:spPr>
      </p:pic>
      <p:pic>
        <p:nvPicPr>
          <p:cNvPr id="53" name="Picture 52" descr="Biznezman.gif"/>
          <p:cNvPicPr>
            <a:picLocks noChangeAspect="1"/>
          </p:cNvPicPr>
          <p:nvPr/>
        </p:nvPicPr>
        <p:blipFill>
          <a:blip r:embed="rId6" cstate="print"/>
          <a:stretch>
            <a:fillRect/>
          </a:stretch>
        </p:blipFill>
        <p:spPr>
          <a:xfrm>
            <a:off x="4876800" y="4419600"/>
            <a:ext cx="185946" cy="380999"/>
          </a:xfrm>
          <a:prstGeom prst="rect">
            <a:avLst/>
          </a:prstGeom>
        </p:spPr>
      </p:pic>
      <p:pic>
        <p:nvPicPr>
          <p:cNvPr id="54" name="Picture 53" descr="Biness-Man.gif"/>
          <p:cNvPicPr>
            <a:picLocks noChangeAspect="1"/>
          </p:cNvPicPr>
          <p:nvPr/>
        </p:nvPicPr>
        <p:blipFill>
          <a:blip r:embed="rId5" cstate="print"/>
          <a:stretch>
            <a:fillRect/>
          </a:stretch>
        </p:blipFill>
        <p:spPr>
          <a:xfrm>
            <a:off x="1676400" y="5334000"/>
            <a:ext cx="184125" cy="377268"/>
          </a:xfrm>
          <a:prstGeom prst="rect">
            <a:avLst/>
          </a:prstGeom>
        </p:spPr>
      </p:pic>
      <p:pic>
        <p:nvPicPr>
          <p:cNvPr id="55" name="Picture 54" descr="Biznezman.gif"/>
          <p:cNvPicPr>
            <a:picLocks noChangeAspect="1"/>
          </p:cNvPicPr>
          <p:nvPr/>
        </p:nvPicPr>
        <p:blipFill>
          <a:blip r:embed="rId6" cstate="print"/>
          <a:stretch>
            <a:fillRect/>
          </a:stretch>
        </p:blipFill>
        <p:spPr>
          <a:xfrm>
            <a:off x="1676400" y="5334000"/>
            <a:ext cx="185946" cy="380999"/>
          </a:xfrm>
          <a:prstGeom prst="rect">
            <a:avLst/>
          </a:prstGeom>
        </p:spPr>
      </p:pic>
      <p:pic>
        <p:nvPicPr>
          <p:cNvPr id="56" name="Picture 55" descr="Biness-Man.gif"/>
          <p:cNvPicPr>
            <a:picLocks noChangeAspect="1"/>
          </p:cNvPicPr>
          <p:nvPr/>
        </p:nvPicPr>
        <p:blipFill>
          <a:blip r:embed="rId5" cstate="print"/>
          <a:stretch>
            <a:fillRect/>
          </a:stretch>
        </p:blipFill>
        <p:spPr>
          <a:xfrm>
            <a:off x="6324600" y="1981200"/>
            <a:ext cx="184125" cy="377268"/>
          </a:xfrm>
          <a:prstGeom prst="rect">
            <a:avLst/>
          </a:prstGeom>
        </p:spPr>
      </p:pic>
      <p:pic>
        <p:nvPicPr>
          <p:cNvPr id="57" name="Picture 56" descr="Biznezman.gif"/>
          <p:cNvPicPr>
            <a:picLocks noChangeAspect="1"/>
          </p:cNvPicPr>
          <p:nvPr/>
        </p:nvPicPr>
        <p:blipFill>
          <a:blip r:embed="rId6" cstate="print"/>
          <a:stretch>
            <a:fillRect/>
          </a:stretch>
        </p:blipFill>
        <p:spPr>
          <a:xfrm>
            <a:off x="6324600" y="1981200"/>
            <a:ext cx="185946" cy="380999"/>
          </a:xfrm>
          <a:prstGeom prst="rect">
            <a:avLst/>
          </a:prstGeom>
        </p:spPr>
      </p:pic>
      <p:pic>
        <p:nvPicPr>
          <p:cNvPr id="58" name="Picture 57" descr="satellite.gif"/>
          <p:cNvPicPr>
            <a:picLocks noChangeAspect="1"/>
          </p:cNvPicPr>
          <p:nvPr/>
        </p:nvPicPr>
        <p:blipFill>
          <a:blip r:embed="rId7" cstate="print"/>
          <a:stretch>
            <a:fillRect/>
          </a:stretch>
        </p:blipFill>
        <p:spPr>
          <a:xfrm>
            <a:off x="3276600" y="4876800"/>
            <a:ext cx="333375" cy="380565"/>
          </a:xfrm>
          <a:prstGeom prst="rect">
            <a:avLst/>
          </a:prstGeom>
        </p:spPr>
      </p:pic>
      <p:pic>
        <p:nvPicPr>
          <p:cNvPr id="59" name="Picture 58" descr="satellite.gif"/>
          <p:cNvPicPr>
            <a:picLocks noChangeAspect="1"/>
          </p:cNvPicPr>
          <p:nvPr/>
        </p:nvPicPr>
        <p:blipFill>
          <a:blip r:embed="rId7" cstate="print"/>
          <a:stretch>
            <a:fillRect/>
          </a:stretch>
        </p:blipFill>
        <p:spPr>
          <a:xfrm>
            <a:off x="1524000" y="3657600"/>
            <a:ext cx="333375" cy="380565"/>
          </a:xfrm>
          <a:prstGeom prst="rect">
            <a:avLst/>
          </a:prstGeom>
        </p:spPr>
      </p:pic>
      <p:pic>
        <p:nvPicPr>
          <p:cNvPr id="60" name="Picture 59" descr="satellite.gif"/>
          <p:cNvPicPr>
            <a:picLocks noChangeAspect="1"/>
          </p:cNvPicPr>
          <p:nvPr/>
        </p:nvPicPr>
        <p:blipFill>
          <a:blip r:embed="rId7" cstate="print"/>
          <a:stretch>
            <a:fillRect/>
          </a:stretch>
        </p:blipFill>
        <p:spPr>
          <a:xfrm>
            <a:off x="4419600" y="2057400"/>
            <a:ext cx="333375" cy="380565"/>
          </a:xfrm>
          <a:prstGeom prst="rect">
            <a:avLst/>
          </a:prstGeom>
        </p:spPr>
      </p:pic>
      <p:pic>
        <p:nvPicPr>
          <p:cNvPr id="61" name="Picture 60" descr="satellite.gif"/>
          <p:cNvPicPr>
            <a:picLocks noChangeAspect="1"/>
          </p:cNvPicPr>
          <p:nvPr/>
        </p:nvPicPr>
        <p:blipFill>
          <a:blip r:embed="rId7" cstate="print"/>
          <a:stretch>
            <a:fillRect/>
          </a:stretch>
        </p:blipFill>
        <p:spPr>
          <a:xfrm>
            <a:off x="5105400" y="4419600"/>
            <a:ext cx="333375" cy="380565"/>
          </a:xfrm>
          <a:prstGeom prst="rect">
            <a:avLst/>
          </a:prstGeom>
        </p:spPr>
      </p:pic>
      <p:pic>
        <p:nvPicPr>
          <p:cNvPr id="62" name="Picture 61" descr="satellite.gif"/>
          <p:cNvPicPr>
            <a:picLocks noChangeAspect="1"/>
          </p:cNvPicPr>
          <p:nvPr/>
        </p:nvPicPr>
        <p:blipFill>
          <a:blip r:embed="rId7" cstate="print"/>
          <a:stretch>
            <a:fillRect/>
          </a:stretch>
        </p:blipFill>
        <p:spPr>
          <a:xfrm>
            <a:off x="1905000" y="5334000"/>
            <a:ext cx="333375" cy="380565"/>
          </a:xfrm>
          <a:prstGeom prst="rect">
            <a:avLst/>
          </a:prstGeom>
        </p:spPr>
      </p:pic>
      <p:pic>
        <p:nvPicPr>
          <p:cNvPr id="63" name="Picture 62" descr="satellite.gif"/>
          <p:cNvPicPr>
            <a:picLocks noChangeAspect="1"/>
          </p:cNvPicPr>
          <p:nvPr/>
        </p:nvPicPr>
        <p:blipFill>
          <a:blip r:embed="rId7" cstate="print"/>
          <a:stretch>
            <a:fillRect/>
          </a:stretch>
        </p:blipFill>
        <p:spPr>
          <a:xfrm>
            <a:off x="6553200" y="1981200"/>
            <a:ext cx="333375" cy="380565"/>
          </a:xfrm>
          <a:prstGeom prst="rect">
            <a:avLst/>
          </a:prstGeom>
        </p:spPr>
      </p:pic>
      <p:sp>
        <p:nvSpPr>
          <p:cNvPr id="65" name="TextBox 64"/>
          <p:cNvSpPr txBox="1"/>
          <p:nvPr/>
        </p:nvSpPr>
        <p:spPr>
          <a:xfrm>
            <a:off x="7086600" y="2918936"/>
            <a:ext cx="1752600" cy="738664"/>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rPr>
              <a:t>Afghan Mission Network Connectivity</a:t>
            </a:r>
            <a:endParaRPr lang="en-US" sz="1400" dirty="0"/>
          </a:p>
        </p:txBody>
      </p:sp>
      <p:pic>
        <p:nvPicPr>
          <p:cNvPr id="64" name="Picture 63" descr="satellite.gif"/>
          <p:cNvPicPr>
            <a:picLocks noChangeAspect="1"/>
          </p:cNvPicPr>
          <p:nvPr/>
        </p:nvPicPr>
        <p:blipFill>
          <a:blip r:embed="rId7" cstate="print"/>
          <a:stretch>
            <a:fillRect/>
          </a:stretch>
        </p:blipFill>
        <p:spPr>
          <a:xfrm>
            <a:off x="7162800" y="3147536"/>
            <a:ext cx="333375" cy="380565"/>
          </a:xfrm>
          <a:prstGeom prst="rect">
            <a:avLst/>
          </a:prstGeom>
        </p:spPr>
      </p:pic>
      <p:pic>
        <p:nvPicPr>
          <p:cNvPr id="66" name="Picture 65" descr="satellite.gif"/>
          <p:cNvPicPr>
            <a:picLocks noChangeAspect="1"/>
          </p:cNvPicPr>
          <p:nvPr/>
        </p:nvPicPr>
        <p:blipFill>
          <a:blip r:embed="rId7" cstate="print"/>
          <a:stretch>
            <a:fillRect/>
          </a:stretch>
        </p:blipFill>
        <p:spPr>
          <a:xfrm>
            <a:off x="5029200" y="2979295"/>
            <a:ext cx="333375" cy="38056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2" cstate="print"/>
          <a:srcRect/>
          <a:stretch>
            <a:fillRect/>
          </a:stretch>
        </p:blipFill>
        <p:spPr bwMode="auto">
          <a:xfrm>
            <a:off x="1828800" y="4800600"/>
            <a:ext cx="5514975" cy="1895475"/>
          </a:xfrm>
          <a:prstGeom prst="rect">
            <a:avLst/>
          </a:prstGeom>
          <a:noFill/>
          <a:ln w="9525">
            <a:noFill/>
            <a:miter lim="800000"/>
            <a:headEnd/>
            <a:tailEnd/>
          </a:ln>
        </p:spPr>
      </p:pic>
      <p:grpSp>
        <p:nvGrpSpPr>
          <p:cNvPr id="2" name="Group 6"/>
          <p:cNvGrpSpPr/>
          <p:nvPr/>
        </p:nvGrpSpPr>
        <p:grpSpPr>
          <a:xfrm>
            <a:off x="1981200" y="2895600"/>
            <a:ext cx="5219700" cy="2133600"/>
            <a:chOff x="1733550" y="3657600"/>
            <a:chExt cx="5219700" cy="2133600"/>
          </a:xfrm>
        </p:grpSpPr>
        <p:pic>
          <p:nvPicPr>
            <p:cNvPr id="2052" name="Picture 4"/>
            <p:cNvPicPr>
              <a:picLocks noChangeAspect="1" noChangeArrowheads="1"/>
            </p:cNvPicPr>
            <p:nvPr/>
          </p:nvPicPr>
          <p:blipFill>
            <a:blip r:embed="rId3" cstate="print"/>
            <a:srcRect/>
            <a:stretch>
              <a:fillRect/>
            </a:stretch>
          </p:blipFill>
          <p:spPr bwMode="auto">
            <a:xfrm>
              <a:off x="1733550" y="3657600"/>
              <a:ext cx="933450" cy="205740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6019800" y="3733800"/>
              <a:ext cx="933450" cy="2057400"/>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2362200" y="4343400"/>
              <a:ext cx="3943350" cy="238125"/>
            </a:xfrm>
            <a:prstGeom prst="rect">
              <a:avLst/>
            </a:prstGeom>
            <a:noFill/>
            <a:ln w="9525">
              <a:noFill/>
              <a:miter lim="800000"/>
              <a:headEnd/>
              <a:tailEnd/>
            </a:ln>
          </p:spPr>
        </p:pic>
      </p:grpSp>
      <p:pic>
        <p:nvPicPr>
          <p:cNvPr id="2056" name="Picture 8"/>
          <p:cNvPicPr>
            <a:picLocks noChangeAspect="1" noChangeArrowheads="1"/>
          </p:cNvPicPr>
          <p:nvPr/>
        </p:nvPicPr>
        <p:blipFill>
          <a:blip r:embed="rId6" cstate="print"/>
          <a:srcRect/>
          <a:stretch>
            <a:fillRect/>
          </a:stretch>
        </p:blipFill>
        <p:spPr bwMode="auto">
          <a:xfrm>
            <a:off x="1828800" y="2209800"/>
            <a:ext cx="5772150" cy="190500"/>
          </a:xfrm>
          <a:prstGeom prst="rect">
            <a:avLst/>
          </a:prstGeom>
          <a:noFill/>
          <a:ln w="9525">
            <a:noFill/>
            <a:miter lim="800000"/>
            <a:headEnd/>
            <a:tailEnd/>
          </a:ln>
        </p:spPr>
      </p:pic>
      <p:sp>
        <p:nvSpPr>
          <p:cNvPr id="11" name="TextBox 10"/>
          <p:cNvSpPr txBox="1"/>
          <p:nvPr/>
        </p:nvSpPr>
        <p:spPr>
          <a:xfrm>
            <a:off x="990600" y="685800"/>
            <a:ext cx="7010400" cy="369332"/>
          </a:xfrm>
          <a:prstGeom prst="rect">
            <a:avLst/>
          </a:prstGeom>
          <a:noFill/>
        </p:spPr>
        <p:txBody>
          <a:bodyPr wrap="square" rtlCol="0">
            <a:spAutoFit/>
          </a:bodyPr>
          <a:lstStyle/>
          <a:p>
            <a:pPr algn="ctr"/>
            <a:r>
              <a:rPr lang="en-US" b="1" dirty="0" smtClean="0"/>
              <a:t>Leverage Existing Infrastructure Backbones </a:t>
            </a:r>
            <a:endParaRPr lang="en-US" b="1" dirty="0"/>
          </a:p>
        </p:txBody>
      </p:sp>
      <p:sp>
        <p:nvSpPr>
          <p:cNvPr id="12" name="TextBox 11"/>
          <p:cNvSpPr txBox="1"/>
          <p:nvPr/>
        </p:nvSpPr>
        <p:spPr>
          <a:xfrm>
            <a:off x="1066800" y="1600200"/>
            <a:ext cx="7010400" cy="369332"/>
          </a:xfrm>
          <a:prstGeom prst="rect">
            <a:avLst/>
          </a:prstGeom>
          <a:noFill/>
        </p:spPr>
        <p:txBody>
          <a:bodyPr wrap="square" rtlCol="0">
            <a:spAutoFit/>
          </a:bodyPr>
          <a:lstStyle/>
          <a:p>
            <a:pPr algn="ctr"/>
            <a:r>
              <a:rPr lang="en-US" b="1" dirty="0" smtClean="0"/>
              <a:t>Afghanistan / Kabul Fiber Ring </a:t>
            </a:r>
            <a:endParaRPr lang="en-US" b="1" dirty="0"/>
          </a:p>
        </p:txBody>
      </p:sp>
      <p:sp>
        <p:nvSpPr>
          <p:cNvPr id="13" name="TextBox 12"/>
          <p:cNvSpPr txBox="1"/>
          <p:nvPr/>
        </p:nvSpPr>
        <p:spPr>
          <a:xfrm>
            <a:off x="1143000" y="2895600"/>
            <a:ext cx="7010400" cy="369332"/>
          </a:xfrm>
          <a:prstGeom prst="rect">
            <a:avLst/>
          </a:prstGeom>
          <a:noFill/>
        </p:spPr>
        <p:txBody>
          <a:bodyPr wrap="square" rtlCol="0">
            <a:spAutoFit/>
          </a:bodyPr>
          <a:lstStyle/>
          <a:p>
            <a:pPr algn="ctr"/>
            <a:r>
              <a:rPr lang="en-US" b="1" dirty="0" smtClean="0"/>
              <a:t>AWCC Microwave </a:t>
            </a:r>
            <a:endParaRPr lang="en-US" b="1" dirty="0"/>
          </a:p>
        </p:txBody>
      </p:sp>
      <p:sp>
        <p:nvSpPr>
          <p:cNvPr id="14" name="TextBox 13"/>
          <p:cNvSpPr txBox="1"/>
          <p:nvPr/>
        </p:nvSpPr>
        <p:spPr>
          <a:xfrm>
            <a:off x="1219200" y="5791200"/>
            <a:ext cx="7010400" cy="369332"/>
          </a:xfrm>
          <a:prstGeom prst="rect">
            <a:avLst/>
          </a:prstGeom>
          <a:noFill/>
        </p:spPr>
        <p:txBody>
          <a:bodyPr wrap="square" rtlCol="0">
            <a:spAutoFit/>
          </a:bodyPr>
          <a:lstStyle/>
          <a:p>
            <a:pPr algn="ctr"/>
            <a:r>
              <a:rPr lang="en-US" b="1" dirty="0" smtClean="0"/>
              <a:t>Satellite </a:t>
            </a:r>
            <a:endParaRPr lang="en-US" b="1" dirty="0"/>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13</a:t>
            </a:fld>
            <a:endParaRPr lang="en-US"/>
          </a:p>
        </p:txBody>
      </p:sp>
      <p:sp>
        <p:nvSpPr>
          <p:cNvPr id="6" name="TextBox 5"/>
          <p:cNvSpPr txBox="1"/>
          <p:nvPr/>
        </p:nvSpPr>
        <p:spPr>
          <a:xfrm>
            <a:off x="152400" y="1752600"/>
            <a:ext cx="3352800" cy="646331"/>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“Physically” connected to the </a:t>
            </a:r>
            <a:r>
              <a:rPr lang="en-US" dirty="0" err="1" smtClean="0">
                <a:effectLst>
                  <a:outerShdw blurRad="38100" dist="38100" dir="2700000" algn="tl">
                    <a:srgbClr val="000000">
                      <a:alpha val="43137"/>
                    </a:srgbClr>
                  </a:outerShdw>
                </a:effectLst>
              </a:rPr>
              <a:t>MoD</a:t>
            </a:r>
            <a:r>
              <a:rPr lang="en-US" dirty="0" smtClean="0">
                <a:effectLst>
                  <a:outerShdw blurRad="38100" dist="38100" dir="2700000" algn="tl">
                    <a:srgbClr val="000000">
                      <a:alpha val="43137"/>
                    </a:srgbClr>
                  </a:outerShdw>
                </a:effectLst>
              </a:rPr>
              <a:t> / ANA Network</a:t>
            </a:r>
            <a:endParaRPr lang="en-US" dirty="0">
              <a:effectLst>
                <a:outerShdw blurRad="38100" dist="38100" dir="2700000" algn="tl">
                  <a:srgbClr val="000000">
                    <a:alpha val="43137"/>
                  </a:srgbClr>
                </a:outerShdw>
              </a:effectLst>
            </a:endParaRPr>
          </a:p>
        </p:txBody>
      </p:sp>
      <p:sp>
        <p:nvSpPr>
          <p:cNvPr id="7" name="TextBox 6"/>
          <p:cNvSpPr txBox="1"/>
          <p:nvPr/>
        </p:nvSpPr>
        <p:spPr>
          <a:xfrm>
            <a:off x="152400" y="3429000"/>
            <a:ext cx="2895600" cy="1200329"/>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“Logically” segregated from the </a:t>
            </a:r>
            <a:r>
              <a:rPr lang="en-US" dirty="0" err="1" smtClean="0">
                <a:effectLst>
                  <a:outerShdw blurRad="38100" dist="38100" dir="2700000" algn="tl">
                    <a:srgbClr val="000000">
                      <a:alpha val="43137"/>
                    </a:srgbClr>
                  </a:outerShdw>
                </a:effectLst>
              </a:rPr>
              <a:t>MoD</a:t>
            </a:r>
            <a:r>
              <a:rPr lang="en-US" dirty="0" smtClean="0">
                <a:effectLst>
                  <a:outerShdw blurRad="38100" dist="38100" dir="2700000" algn="tl">
                    <a:srgbClr val="000000">
                      <a:alpha val="43137"/>
                    </a:srgbClr>
                  </a:outerShdw>
                </a:effectLst>
              </a:rPr>
              <a:t> / ANA Network with resource sharing capability</a:t>
            </a:r>
            <a:endParaRPr lang="en-US" dirty="0">
              <a:effectLst>
                <a:outerShdw blurRad="38100" dist="38100" dir="2700000" algn="tl">
                  <a:srgbClr val="000000">
                    <a:alpha val="43137"/>
                  </a:srgbClr>
                </a:outerShdw>
              </a:effectLst>
            </a:endParaRPr>
          </a:p>
        </p:txBody>
      </p:sp>
      <p:sp>
        <p:nvSpPr>
          <p:cNvPr id="8" name="TextBox 7"/>
          <p:cNvSpPr txBox="1"/>
          <p:nvPr/>
        </p:nvSpPr>
        <p:spPr>
          <a:xfrm>
            <a:off x="990600" y="685800"/>
            <a:ext cx="7010400" cy="646331"/>
          </a:xfrm>
          <a:prstGeom prst="rect">
            <a:avLst/>
          </a:prstGeom>
          <a:noFill/>
        </p:spPr>
        <p:txBody>
          <a:bodyPr wrap="square" rtlCol="0">
            <a:spAutoFit/>
          </a:bodyPr>
          <a:lstStyle/>
          <a:p>
            <a:pPr algn="ctr"/>
            <a:r>
              <a:rPr lang="en-US" b="1" dirty="0" smtClean="0"/>
              <a:t>IJC Afghanistan Mission (UNCLASSIFIED)</a:t>
            </a:r>
            <a:r>
              <a:rPr lang="en-US" dirty="0"/>
              <a:t/>
            </a:r>
            <a:br>
              <a:rPr lang="en-US" dirty="0"/>
            </a:br>
            <a:r>
              <a:rPr lang="en-US" b="1" dirty="0" smtClean="0"/>
              <a:t> Seamless Network</a:t>
            </a:r>
            <a:endParaRPr lang="en-US" b="1" dirty="0"/>
          </a:p>
        </p:txBody>
      </p:sp>
      <p:pic>
        <p:nvPicPr>
          <p:cNvPr id="2051" name="Picture 3"/>
          <p:cNvPicPr>
            <a:picLocks noChangeAspect="1" noChangeArrowheads="1"/>
          </p:cNvPicPr>
          <p:nvPr/>
        </p:nvPicPr>
        <p:blipFill>
          <a:blip r:embed="rId2" cstate="print"/>
          <a:srcRect/>
          <a:stretch>
            <a:fillRect/>
          </a:stretch>
        </p:blipFill>
        <p:spPr bwMode="auto">
          <a:xfrm>
            <a:off x="3733800" y="1447800"/>
            <a:ext cx="4997505" cy="50211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14</a:t>
            </a:fld>
            <a:endParaRPr lang="en-US"/>
          </a:p>
        </p:txBody>
      </p:sp>
      <p:pic>
        <p:nvPicPr>
          <p:cNvPr id="5" name="Picture 4" descr="New Image.JPG"/>
          <p:cNvPicPr>
            <a:picLocks noChangeAspect="1"/>
          </p:cNvPicPr>
          <p:nvPr/>
        </p:nvPicPr>
        <p:blipFill>
          <a:blip r:embed="rId2" cstate="print"/>
          <a:stretch>
            <a:fillRect/>
          </a:stretch>
        </p:blipFill>
        <p:spPr>
          <a:xfrm>
            <a:off x="1447800" y="1219200"/>
            <a:ext cx="5557837" cy="5113802"/>
          </a:xfrm>
          <a:prstGeom prst="rect">
            <a:avLst/>
          </a:prstGeom>
        </p:spPr>
      </p:pic>
      <p:sp>
        <p:nvSpPr>
          <p:cNvPr id="6" name="TextBox 5"/>
          <p:cNvSpPr txBox="1"/>
          <p:nvPr/>
        </p:nvSpPr>
        <p:spPr>
          <a:xfrm>
            <a:off x="990600" y="685800"/>
            <a:ext cx="7010400" cy="369332"/>
          </a:xfrm>
          <a:prstGeom prst="rect">
            <a:avLst/>
          </a:prstGeom>
          <a:noFill/>
        </p:spPr>
        <p:txBody>
          <a:bodyPr wrap="square" rtlCol="0">
            <a:spAutoFit/>
          </a:bodyPr>
          <a:lstStyle/>
          <a:p>
            <a:pPr algn="ctr"/>
            <a:r>
              <a:rPr lang="en-US" b="1" dirty="0" smtClean="0"/>
              <a:t>Kabul Fiber Ring </a:t>
            </a:r>
            <a:endParaRPr lang="en-US"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584AA7D-FE09-4B36-9467-6BC49AA6C24B}" type="slidenum">
              <a:rPr lang="en-US" smtClean="0"/>
              <a:pPr/>
              <a:t>15</a:t>
            </a:fld>
            <a:endParaRPr lang="en-US"/>
          </a:p>
        </p:txBody>
      </p:sp>
      <p:sp>
        <p:nvSpPr>
          <p:cNvPr id="5" name="TextBox 4"/>
          <p:cNvSpPr txBox="1"/>
          <p:nvPr/>
        </p:nvSpPr>
        <p:spPr>
          <a:xfrm>
            <a:off x="990600" y="609600"/>
            <a:ext cx="7010400" cy="369332"/>
          </a:xfrm>
          <a:prstGeom prst="rect">
            <a:avLst/>
          </a:prstGeom>
          <a:noFill/>
        </p:spPr>
        <p:txBody>
          <a:bodyPr wrap="square" rtlCol="0">
            <a:spAutoFit/>
          </a:bodyPr>
          <a:lstStyle/>
          <a:p>
            <a:pPr algn="ctr"/>
            <a:r>
              <a:rPr lang="en-US" b="1" dirty="0" smtClean="0"/>
              <a:t>Afghanistan Fiber Ring</a:t>
            </a:r>
            <a:endParaRPr lang="en-US" b="1" dirty="0"/>
          </a:p>
        </p:txBody>
      </p:sp>
      <p:pic>
        <p:nvPicPr>
          <p:cNvPr id="6" name="Picture 5" descr="Work Progress OFC Ring Map Updated.jpg"/>
          <p:cNvPicPr>
            <a:picLocks noChangeAspect="1"/>
          </p:cNvPicPr>
          <p:nvPr/>
        </p:nvPicPr>
        <p:blipFill>
          <a:blip r:embed="rId2" cstate="print"/>
          <a:stretch>
            <a:fillRect/>
          </a:stretch>
        </p:blipFill>
        <p:spPr>
          <a:xfrm>
            <a:off x="685800" y="971550"/>
            <a:ext cx="7848600" cy="58864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584AA7D-FE09-4B36-9467-6BC49AA6C24B}" type="slidenum">
              <a:rPr lang="en-US" smtClean="0"/>
              <a:pPr/>
              <a:t>16</a:t>
            </a:fld>
            <a:endParaRPr lang="en-US"/>
          </a:p>
        </p:txBody>
      </p:sp>
      <p:pic>
        <p:nvPicPr>
          <p:cNvPr id="5" name="Picture 4" descr="Microwave Backbone-01-01-2010 Operational+Planned.jpg"/>
          <p:cNvPicPr>
            <a:picLocks noChangeAspect="1"/>
          </p:cNvPicPr>
          <p:nvPr/>
        </p:nvPicPr>
        <p:blipFill>
          <a:blip r:embed="rId2" cstate="print"/>
          <a:stretch>
            <a:fillRect/>
          </a:stretch>
        </p:blipFill>
        <p:spPr>
          <a:xfrm>
            <a:off x="152400" y="772316"/>
            <a:ext cx="8610600" cy="6085684"/>
          </a:xfrm>
          <a:prstGeom prst="rect">
            <a:avLst/>
          </a:prstGeom>
        </p:spPr>
      </p:pic>
      <p:sp>
        <p:nvSpPr>
          <p:cNvPr id="6" name="TextBox 5"/>
          <p:cNvSpPr txBox="1"/>
          <p:nvPr/>
        </p:nvSpPr>
        <p:spPr>
          <a:xfrm>
            <a:off x="990600" y="685800"/>
            <a:ext cx="7010400" cy="369332"/>
          </a:xfrm>
          <a:prstGeom prst="rect">
            <a:avLst/>
          </a:prstGeom>
          <a:noFill/>
        </p:spPr>
        <p:txBody>
          <a:bodyPr wrap="square" rtlCol="0">
            <a:spAutoFit/>
          </a:bodyPr>
          <a:lstStyle/>
          <a:p>
            <a:pPr algn="ctr"/>
            <a:r>
              <a:rPr lang="en-US" b="1" dirty="0" smtClean="0"/>
              <a:t>Afghanistan Wireless Microwave Backbone</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17</a:t>
            </a:fld>
            <a:endParaRPr lang="en-US"/>
          </a:p>
        </p:txBody>
      </p:sp>
      <p:sp>
        <p:nvSpPr>
          <p:cNvPr id="5" name="TextBox 4"/>
          <p:cNvSpPr txBox="1"/>
          <p:nvPr/>
        </p:nvSpPr>
        <p:spPr>
          <a:xfrm>
            <a:off x="990600" y="685800"/>
            <a:ext cx="7010400" cy="369332"/>
          </a:xfrm>
          <a:prstGeom prst="rect">
            <a:avLst/>
          </a:prstGeom>
          <a:noFill/>
        </p:spPr>
        <p:txBody>
          <a:bodyPr wrap="square" rtlCol="0">
            <a:spAutoFit/>
          </a:bodyPr>
          <a:lstStyle/>
          <a:p>
            <a:pPr algn="ctr"/>
            <a:r>
              <a:rPr lang="en-US" b="1" dirty="0" smtClean="0"/>
              <a:t>Synergy Within SETA </a:t>
            </a:r>
            <a:endParaRPr lang="en-US" b="1" dirty="0"/>
          </a:p>
        </p:txBody>
      </p:sp>
      <p:sp>
        <p:nvSpPr>
          <p:cNvPr id="6" name="TextBox 5"/>
          <p:cNvSpPr txBox="1"/>
          <p:nvPr/>
        </p:nvSpPr>
        <p:spPr>
          <a:xfrm>
            <a:off x="457200" y="1143000"/>
            <a:ext cx="8229600" cy="3877985"/>
          </a:xfrm>
          <a:prstGeom prst="rect">
            <a:avLst/>
          </a:prstGeom>
          <a:noFill/>
        </p:spPr>
        <p:txBody>
          <a:bodyPr wrap="square" rtlCol="0">
            <a:spAutoFit/>
          </a:bodyPr>
          <a:lstStyle/>
          <a:p>
            <a:r>
              <a:rPr lang="en-US" b="1" dirty="0" smtClean="0"/>
              <a:t>Proposal:  Provide IJC, CJ6 with Afghan Mission Network (UNCLASSIFIED) Systems Engineers and Project Managers</a:t>
            </a:r>
          </a:p>
          <a:p>
            <a:endParaRPr lang="en-US" sz="1400" dirty="0" smtClean="0"/>
          </a:p>
          <a:p>
            <a:endParaRPr lang="en-US" sz="1400" dirty="0" smtClean="0"/>
          </a:p>
          <a:p>
            <a:pPr marL="800100" lvl="1" indent="-342900">
              <a:buFont typeface="+mj-lt"/>
              <a:buAutoNum type="arabicPeriod"/>
            </a:pPr>
            <a:r>
              <a:rPr lang="en-US" sz="1400" b="1" i="1" dirty="0" smtClean="0"/>
              <a:t>As a phased option - SETA will provide dedicated on-site centrally and regionally embedded Project Managers supporting Afghan Mission Network (UNCLAS) requirements.</a:t>
            </a:r>
          </a:p>
          <a:p>
            <a:pPr marL="800100" lvl="1" indent="-342900">
              <a:buFont typeface="+mj-lt"/>
              <a:buAutoNum type="arabicPeriod"/>
            </a:pPr>
            <a:endParaRPr lang="en-US" sz="1400" b="1" i="1" dirty="0" smtClean="0"/>
          </a:p>
          <a:p>
            <a:pPr marL="800100" lvl="1" indent="-342900">
              <a:buFont typeface="+mj-lt"/>
              <a:buAutoNum type="arabicPeriod"/>
            </a:pPr>
            <a:r>
              <a:rPr lang="en-US" sz="1400" b="1" i="1" dirty="0" smtClean="0"/>
              <a:t>SETA IJC Project Managers will leverage the existing SETA Regional Project Leads in support of Afghan Mission Network (UNCLAS) requirements.</a:t>
            </a:r>
          </a:p>
          <a:p>
            <a:pPr marL="800100" lvl="1" indent="-342900">
              <a:buFont typeface="+mj-lt"/>
              <a:buAutoNum type="arabicPeriod"/>
            </a:pPr>
            <a:endParaRPr lang="en-US" sz="1400" b="1" i="1" dirty="0" smtClean="0"/>
          </a:p>
          <a:p>
            <a:pPr marL="800100" lvl="1" indent="-342900">
              <a:buFont typeface="+mj-lt"/>
              <a:buAutoNum type="arabicPeriod"/>
            </a:pPr>
            <a:r>
              <a:rPr lang="en-US" sz="1400" b="1" i="1" dirty="0" smtClean="0"/>
              <a:t>SETA Project Managers will assist and support the technical growth and capacity of our host nation information technology professionals – facilitating CM2 posture. </a:t>
            </a:r>
          </a:p>
          <a:p>
            <a:pPr marL="800100" lvl="1" indent="-342900">
              <a:buFont typeface="+mj-lt"/>
              <a:buAutoNum type="arabicPeriod"/>
            </a:pPr>
            <a:endParaRPr lang="en-US" sz="1400" b="1" i="1" dirty="0" smtClean="0"/>
          </a:p>
          <a:p>
            <a:pPr marL="800100" lvl="1" indent="-342900">
              <a:buFont typeface="+mj-lt"/>
              <a:buAutoNum type="arabicPeriod"/>
            </a:pPr>
            <a:r>
              <a:rPr lang="en-US" sz="1400" b="1" i="1" dirty="0" smtClean="0"/>
              <a:t>SETA Project Managers are sufficiently “agile” in scope and fully capable of surging to areas of operational need in support of IJC and Afghan Mission (UNCLASS) network requirements. </a:t>
            </a: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381000" y="1371600"/>
            <a:ext cx="8229600" cy="6096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Arial" charset="0"/>
              <a:ea typeface="+mj-ea"/>
              <a:cs typeface="Arial" charset="0"/>
            </a:endParaRPr>
          </a:p>
        </p:txBody>
      </p:sp>
      <p:sp>
        <p:nvSpPr>
          <p:cNvPr id="8" name="Rectangle 7"/>
          <p:cNvSpPr/>
          <p:nvPr/>
        </p:nvSpPr>
        <p:spPr>
          <a:xfrm>
            <a:off x="2420568" y="1143000"/>
            <a:ext cx="4343400" cy="2431435"/>
          </a:xfrm>
          <a:prstGeom prst="rect">
            <a:avLst/>
          </a:prstGeom>
        </p:spPr>
        <p:txBody>
          <a:bodyPr wrap="square">
            <a:spAutoFit/>
          </a:bodyPr>
          <a:lstStyle/>
          <a:p>
            <a:pPr algn="ctr"/>
            <a:r>
              <a:rPr lang="en-US" sz="4400" dirty="0" smtClean="0"/>
              <a:t/>
            </a:r>
            <a:br>
              <a:rPr lang="en-US" sz="4400" dirty="0" smtClean="0"/>
            </a:br>
            <a:r>
              <a:rPr lang="en-US" sz="4400" b="1" dirty="0" smtClean="0"/>
              <a:t> Questions?</a:t>
            </a:r>
          </a:p>
          <a:p>
            <a:pPr algn="ctr"/>
            <a:endParaRPr lang="en-US" sz="3200" b="1" dirty="0" smtClean="0"/>
          </a:p>
          <a:p>
            <a:pPr algn="ctr"/>
            <a:endParaRPr lang="en-US" sz="3200" b="1" dirty="0" smtClean="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7010400" cy="369332"/>
          </a:xfrm>
          <a:prstGeom prst="rect">
            <a:avLst/>
          </a:prstGeom>
          <a:noFill/>
        </p:spPr>
        <p:txBody>
          <a:bodyPr wrap="square" rtlCol="0">
            <a:spAutoFit/>
          </a:bodyPr>
          <a:lstStyle/>
          <a:p>
            <a:pPr algn="ctr"/>
            <a:r>
              <a:rPr lang="en-US" b="1" dirty="0" smtClean="0"/>
              <a:t>Agenda</a:t>
            </a:r>
            <a:endParaRPr lang="en-US" b="1" dirty="0"/>
          </a:p>
        </p:txBody>
      </p:sp>
      <p:sp>
        <p:nvSpPr>
          <p:cNvPr id="8" name="TextBox 7"/>
          <p:cNvSpPr txBox="1"/>
          <p:nvPr/>
        </p:nvSpPr>
        <p:spPr>
          <a:xfrm>
            <a:off x="2551888" y="1688068"/>
            <a:ext cx="4038600" cy="4370427"/>
          </a:xfrm>
          <a:prstGeom prst="rect">
            <a:avLst/>
          </a:prstGeom>
          <a:noFill/>
        </p:spPr>
        <p:txBody>
          <a:bodyPr wrap="square" rtlCol="0">
            <a:spAutoFit/>
          </a:bodyPr>
          <a:lstStyle/>
          <a:p>
            <a:r>
              <a:rPr lang="en-US" sz="2000" b="1" dirty="0" smtClean="0"/>
              <a:t>Task &amp; Purpose</a:t>
            </a:r>
          </a:p>
          <a:p>
            <a:endParaRPr lang="en-US" sz="2000" b="1" dirty="0" smtClean="0"/>
          </a:p>
          <a:p>
            <a:r>
              <a:rPr lang="en-US" sz="2000" b="1" dirty="0" smtClean="0"/>
              <a:t>Proposed Way-Ahead Phase I</a:t>
            </a:r>
          </a:p>
          <a:p>
            <a:endParaRPr lang="en-US" sz="2000" b="1" dirty="0" smtClean="0"/>
          </a:p>
          <a:p>
            <a:r>
              <a:rPr lang="en-US" sz="2000" b="1" dirty="0" smtClean="0"/>
              <a:t>Proposed Way-Ahead Phase 2</a:t>
            </a:r>
          </a:p>
          <a:p>
            <a:endParaRPr lang="en-US" sz="2000" b="1" dirty="0" smtClean="0"/>
          </a:p>
          <a:p>
            <a:r>
              <a:rPr lang="en-US" sz="2000" b="1" dirty="0" smtClean="0"/>
              <a:t>Proposed Way-Ahead Phase 3</a:t>
            </a:r>
          </a:p>
          <a:p>
            <a:endParaRPr lang="en-US" sz="2000" b="1" dirty="0" smtClean="0"/>
          </a:p>
          <a:p>
            <a:r>
              <a:rPr lang="en-US" sz="2000" b="1" dirty="0" smtClean="0"/>
              <a:t>Synergy Within SETA</a:t>
            </a:r>
          </a:p>
          <a:p>
            <a:endParaRPr lang="en-US" sz="2000" b="1" dirty="0" smtClean="0"/>
          </a:p>
          <a:p>
            <a:r>
              <a:rPr lang="en-US" sz="2000" b="1" dirty="0" smtClean="0"/>
              <a:t>Conclusion</a:t>
            </a:r>
          </a:p>
          <a:p>
            <a:endParaRPr lang="en-US" sz="2000" b="1" dirty="0" smtClean="0"/>
          </a:p>
          <a:p>
            <a:r>
              <a:rPr lang="en-US" sz="2000" b="1" dirty="0" smtClean="0"/>
              <a:t>Questions</a:t>
            </a:r>
          </a:p>
          <a:p>
            <a:endParaRPr lang="en-US" b="1"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7010400" cy="646331"/>
          </a:xfrm>
          <a:prstGeom prst="rect">
            <a:avLst/>
          </a:prstGeom>
          <a:noFill/>
        </p:spPr>
        <p:txBody>
          <a:bodyPr wrap="square" rtlCol="0">
            <a:spAutoFit/>
          </a:bodyPr>
          <a:lstStyle/>
          <a:p>
            <a:pPr algn="ctr"/>
            <a:r>
              <a:rPr lang="en-US" b="1" dirty="0" smtClean="0"/>
              <a:t>IJC Afghanistan Mission (UNCLASSIFIED)</a:t>
            </a:r>
            <a:r>
              <a:rPr lang="en-US" dirty="0"/>
              <a:t/>
            </a:r>
            <a:br>
              <a:rPr lang="en-US" dirty="0"/>
            </a:br>
            <a:r>
              <a:rPr lang="en-US" b="1" dirty="0" smtClean="0"/>
              <a:t> Seamless Network</a:t>
            </a:r>
            <a:endParaRPr lang="en-US" b="1" dirty="0"/>
          </a:p>
        </p:txBody>
      </p:sp>
      <p:sp>
        <p:nvSpPr>
          <p:cNvPr id="3" name="TextBox 2"/>
          <p:cNvSpPr txBox="1"/>
          <p:nvPr/>
        </p:nvSpPr>
        <p:spPr>
          <a:xfrm>
            <a:off x="381000" y="1570672"/>
            <a:ext cx="8458200" cy="1477328"/>
          </a:xfrm>
          <a:prstGeom prst="rect">
            <a:avLst/>
          </a:prstGeom>
          <a:noFill/>
        </p:spPr>
        <p:txBody>
          <a:bodyPr wrap="square" rtlCol="0">
            <a:spAutoFit/>
          </a:bodyPr>
          <a:lstStyle/>
          <a:p>
            <a:endParaRPr lang="en-US" b="1" dirty="0" smtClean="0"/>
          </a:p>
          <a:p>
            <a:r>
              <a:rPr lang="en-US" dirty="0" smtClean="0"/>
              <a:t>     Support the IJC in the development of enterprise connectivity from the IJC to Afghan </a:t>
            </a:r>
            <a:r>
              <a:rPr lang="en-US" dirty="0" err="1" smtClean="0"/>
              <a:t>MoD</a:t>
            </a:r>
            <a:r>
              <a:rPr lang="en-US" dirty="0" smtClean="0"/>
              <a:t> and other coalition partners utilizing the official Afghan Mission network (UNCLASSIFIED), thereby providing faster and more reliable information exchanges at the regional, corps and national command levels. </a:t>
            </a:r>
            <a:endParaRPr lang="en-US" dirty="0"/>
          </a:p>
        </p:txBody>
      </p:sp>
      <p:sp>
        <p:nvSpPr>
          <p:cNvPr id="5" name="TextBox 4"/>
          <p:cNvSpPr txBox="1"/>
          <p:nvPr/>
        </p:nvSpPr>
        <p:spPr>
          <a:xfrm>
            <a:off x="381000" y="4114800"/>
            <a:ext cx="8458200" cy="1200329"/>
          </a:xfrm>
          <a:prstGeom prst="rect">
            <a:avLst/>
          </a:prstGeom>
          <a:noFill/>
        </p:spPr>
        <p:txBody>
          <a:bodyPr wrap="square" rtlCol="0">
            <a:spAutoFit/>
          </a:bodyPr>
          <a:lstStyle/>
          <a:p>
            <a:r>
              <a:rPr lang="en-US" dirty="0" smtClean="0"/>
              <a:t>     The purpose of this briefing is to provide the IJC a timely and efficient contract option leveraging the existing Communications and Electronics Command (CECOM) Systems Engineering Technical and Assistance (SETA) contract vehicle.</a:t>
            </a:r>
          </a:p>
        </p:txBody>
      </p:sp>
      <p:sp>
        <p:nvSpPr>
          <p:cNvPr id="6" name="Rectangle 2"/>
          <p:cNvSpPr txBox="1">
            <a:spLocks noChangeArrowheads="1"/>
          </p:cNvSpPr>
          <p:nvPr/>
        </p:nvSpPr>
        <p:spPr>
          <a:xfrm>
            <a:off x="381000" y="1371600"/>
            <a:ext cx="8229600" cy="6096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Arial" charset="0"/>
                <a:ea typeface="+mj-ea"/>
                <a:cs typeface="Arial" charset="0"/>
              </a:rPr>
              <a:t>Task</a:t>
            </a:r>
          </a:p>
        </p:txBody>
      </p:sp>
      <p:sp>
        <p:nvSpPr>
          <p:cNvPr id="7" name="Rectangle 2"/>
          <p:cNvSpPr txBox="1">
            <a:spLocks noChangeArrowheads="1"/>
          </p:cNvSpPr>
          <p:nvPr/>
        </p:nvSpPr>
        <p:spPr bwMode="auto">
          <a:xfrm>
            <a:off x="457200" y="3352800"/>
            <a:ext cx="8229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3200" kern="0" dirty="0" smtClean="0">
                <a:solidFill>
                  <a:schemeClr val="tx2"/>
                </a:solidFill>
                <a:effectLst>
                  <a:outerShdw blurRad="38100" dist="38100" dir="2700000" algn="tl">
                    <a:srgbClr val="000000">
                      <a:alpha val="43137"/>
                    </a:srgbClr>
                  </a:outerShdw>
                </a:effectLst>
                <a:ea typeface="+mj-ea"/>
                <a:cs typeface="Arial" charset="0"/>
              </a:rPr>
              <a:t>Purpose</a:t>
            </a:r>
            <a:endParaRPr kumimoji="0" lang="en-US" sz="3200" b="0" i="0" u="none" strike="noStrike" kern="0" cap="none" spc="0" normalizeH="0" baseline="0" noProof="0" dirty="0" smtClean="0">
              <a:ln>
                <a:noFill/>
              </a:ln>
              <a:solidFill>
                <a:schemeClr val="tx2"/>
              </a:solidFill>
              <a:effectLst>
                <a:outerShdw blurRad="38100" dist="38100" dir="2700000" algn="tl">
                  <a:srgbClr val="000000">
                    <a:alpha val="43137"/>
                  </a:srgbClr>
                </a:outerShdw>
              </a:effectLst>
              <a:uLnTx/>
              <a:uFillTx/>
              <a:latin typeface="Arial" charset="0"/>
              <a:ea typeface="+mj-ea"/>
              <a:cs typeface="Arial" charset="0"/>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p:cNvPicPr>
            <a:picLocks noChangeAspect="1" noChangeArrowheads="1"/>
          </p:cNvPicPr>
          <p:nvPr/>
        </p:nvPicPr>
        <p:blipFill>
          <a:blip r:embed="rId2" cstate="print"/>
          <a:srcRect/>
          <a:stretch>
            <a:fillRect/>
          </a:stretch>
        </p:blipFill>
        <p:spPr bwMode="auto">
          <a:xfrm rot="17889521">
            <a:off x="2398764" y="4303097"/>
            <a:ext cx="1660463" cy="904666"/>
          </a:xfrm>
          <a:prstGeom prst="rect">
            <a:avLst/>
          </a:prstGeom>
          <a:noFill/>
          <a:ln w="9525">
            <a:noFill/>
            <a:miter lim="800000"/>
            <a:headEnd/>
            <a:tailEnd/>
          </a:ln>
        </p:spPr>
      </p:pic>
      <p:pic>
        <p:nvPicPr>
          <p:cNvPr id="2052" name="Picture 4"/>
          <p:cNvPicPr>
            <a:picLocks noChangeAspect="1" noChangeArrowheads="1"/>
          </p:cNvPicPr>
          <p:nvPr/>
        </p:nvPicPr>
        <p:blipFill>
          <a:blip r:embed="rId2" cstate="print"/>
          <a:srcRect/>
          <a:stretch>
            <a:fillRect/>
          </a:stretch>
        </p:blipFill>
        <p:spPr bwMode="auto">
          <a:xfrm rot="1692213">
            <a:off x="3199579" y="2888591"/>
            <a:ext cx="1086449" cy="591927"/>
          </a:xfrm>
          <a:prstGeom prst="rect">
            <a:avLst/>
          </a:prstGeom>
          <a:noFill/>
          <a:ln w="9525">
            <a:noFill/>
            <a:miter lim="800000"/>
            <a:headEnd/>
            <a:tailEnd/>
          </a:ln>
        </p:spPr>
      </p:pic>
      <p:pic>
        <p:nvPicPr>
          <p:cNvPr id="2054" name="Picture 6"/>
          <p:cNvPicPr>
            <a:picLocks noChangeAspect="1" noChangeArrowheads="1"/>
          </p:cNvPicPr>
          <p:nvPr/>
        </p:nvPicPr>
        <p:blipFill>
          <a:blip r:embed="rId2" cstate="print"/>
          <a:srcRect/>
          <a:stretch>
            <a:fillRect/>
          </a:stretch>
        </p:blipFill>
        <p:spPr bwMode="auto">
          <a:xfrm rot="17952841">
            <a:off x="4495617" y="2875426"/>
            <a:ext cx="1476377" cy="804371"/>
          </a:xfrm>
          <a:prstGeom prst="rect">
            <a:avLst/>
          </a:prstGeom>
          <a:noFill/>
          <a:ln w="9525">
            <a:noFill/>
            <a:miter lim="800000"/>
            <a:headEnd/>
            <a:tailEnd/>
          </a:ln>
        </p:spPr>
      </p:pic>
      <p:pic>
        <p:nvPicPr>
          <p:cNvPr id="2053" name="Picture 5"/>
          <p:cNvPicPr>
            <a:picLocks noChangeAspect="1" noChangeArrowheads="1"/>
          </p:cNvPicPr>
          <p:nvPr/>
        </p:nvPicPr>
        <p:blipFill>
          <a:blip r:embed="rId2" cstate="print"/>
          <a:srcRect/>
          <a:stretch>
            <a:fillRect/>
          </a:stretch>
        </p:blipFill>
        <p:spPr bwMode="auto">
          <a:xfrm rot="19695052">
            <a:off x="5296590" y="3403094"/>
            <a:ext cx="1755914" cy="95667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4</a:t>
            </a:fld>
            <a:endParaRPr lang="en-US"/>
          </a:p>
        </p:txBody>
      </p:sp>
      <p:sp>
        <p:nvSpPr>
          <p:cNvPr id="5" name="TextBox 4"/>
          <p:cNvSpPr txBox="1"/>
          <p:nvPr/>
        </p:nvSpPr>
        <p:spPr>
          <a:xfrm>
            <a:off x="990600" y="685800"/>
            <a:ext cx="7010400" cy="646331"/>
          </a:xfrm>
          <a:prstGeom prst="rect">
            <a:avLst/>
          </a:prstGeom>
          <a:noFill/>
        </p:spPr>
        <p:txBody>
          <a:bodyPr wrap="square" rtlCol="0">
            <a:spAutoFit/>
          </a:bodyPr>
          <a:lstStyle/>
          <a:p>
            <a:pPr algn="ctr"/>
            <a:r>
              <a:rPr lang="en-US" b="1" dirty="0" smtClean="0"/>
              <a:t>Coordinate NTM-A/CSTC-A, ISAF, and Afghan Ministries Strategic Communications Toward Common Goal</a:t>
            </a:r>
            <a:endParaRPr lang="en-US" b="1" dirty="0"/>
          </a:p>
        </p:txBody>
      </p:sp>
      <p:pic>
        <p:nvPicPr>
          <p:cNvPr id="6" name="Picture 5" descr="600px-Afghan_National_Army_emblem.png"/>
          <p:cNvPicPr>
            <a:picLocks noChangeAspect="1"/>
          </p:cNvPicPr>
          <p:nvPr/>
        </p:nvPicPr>
        <p:blipFill>
          <a:blip r:embed="rId3" cstate="print"/>
          <a:stretch>
            <a:fillRect/>
          </a:stretch>
        </p:blipFill>
        <p:spPr>
          <a:xfrm>
            <a:off x="5867400" y="5410200"/>
            <a:ext cx="990600" cy="990600"/>
          </a:xfrm>
          <a:prstGeom prst="rect">
            <a:avLst/>
          </a:prstGeom>
        </p:spPr>
      </p:pic>
      <p:pic>
        <p:nvPicPr>
          <p:cNvPr id="7" name="Picture 6" descr="577175.jpg"/>
          <p:cNvPicPr>
            <a:picLocks noChangeAspect="1"/>
          </p:cNvPicPr>
          <p:nvPr/>
        </p:nvPicPr>
        <p:blipFill>
          <a:blip r:embed="rId4" cstate="print"/>
          <a:stretch>
            <a:fillRect/>
          </a:stretch>
        </p:blipFill>
        <p:spPr>
          <a:xfrm>
            <a:off x="7086600" y="2895600"/>
            <a:ext cx="1202905" cy="1205716"/>
          </a:xfrm>
          <a:prstGeom prst="rect">
            <a:avLst/>
          </a:prstGeom>
        </p:spPr>
      </p:pic>
      <p:pic>
        <p:nvPicPr>
          <p:cNvPr id="8" name="Picture 7" descr="ANP_Logo_Sm.jpg"/>
          <p:cNvPicPr>
            <a:picLocks noChangeAspect="1"/>
          </p:cNvPicPr>
          <p:nvPr/>
        </p:nvPicPr>
        <p:blipFill>
          <a:blip r:embed="rId5" cstate="print"/>
          <a:stretch>
            <a:fillRect/>
          </a:stretch>
        </p:blipFill>
        <p:spPr>
          <a:xfrm>
            <a:off x="1752600" y="5257800"/>
            <a:ext cx="1259437" cy="1280084"/>
          </a:xfrm>
          <a:prstGeom prst="rect">
            <a:avLst/>
          </a:prstGeom>
        </p:spPr>
      </p:pic>
      <p:pic>
        <p:nvPicPr>
          <p:cNvPr id="9" name="Picture 8" descr="ISAF_CREST.jpg"/>
          <p:cNvPicPr>
            <a:picLocks noChangeAspect="1"/>
          </p:cNvPicPr>
          <p:nvPr/>
        </p:nvPicPr>
        <p:blipFill>
          <a:blip r:embed="rId6" cstate="print"/>
          <a:stretch>
            <a:fillRect/>
          </a:stretch>
        </p:blipFill>
        <p:spPr>
          <a:xfrm>
            <a:off x="5410200" y="1828800"/>
            <a:ext cx="990600" cy="990600"/>
          </a:xfrm>
          <a:prstGeom prst="rect">
            <a:avLst/>
          </a:prstGeom>
        </p:spPr>
      </p:pic>
      <p:pic>
        <p:nvPicPr>
          <p:cNvPr id="2050" name="Picture 2"/>
          <p:cNvPicPr>
            <a:picLocks noChangeAspect="1" noChangeArrowheads="1"/>
          </p:cNvPicPr>
          <p:nvPr/>
        </p:nvPicPr>
        <p:blipFill>
          <a:blip r:embed="rId7" cstate="print"/>
          <a:srcRect/>
          <a:stretch>
            <a:fillRect/>
          </a:stretch>
        </p:blipFill>
        <p:spPr bwMode="auto">
          <a:xfrm>
            <a:off x="2819400" y="1676400"/>
            <a:ext cx="1028700" cy="1042988"/>
          </a:xfrm>
          <a:prstGeom prst="rect">
            <a:avLst/>
          </a:prstGeom>
          <a:noFill/>
          <a:ln w="9525">
            <a:noFill/>
            <a:miter lim="800000"/>
            <a:headEnd/>
            <a:tailEnd/>
          </a:ln>
        </p:spPr>
      </p:pic>
      <p:pic>
        <p:nvPicPr>
          <p:cNvPr id="11" name="Picture 10" descr="NTM-A%20CSTC-A%20Seal.png"/>
          <p:cNvPicPr>
            <a:picLocks noChangeAspect="1"/>
          </p:cNvPicPr>
          <p:nvPr/>
        </p:nvPicPr>
        <p:blipFill>
          <a:blip r:embed="rId8" cstate="print"/>
          <a:stretch>
            <a:fillRect/>
          </a:stretch>
        </p:blipFill>
        <p:spPr>
          <a:xfrm>
            <a:off x="838200" y="2667000"/>
            <a:ext cx="1063934" cy="1085274"/>
          </a:xfrm>
          <a:prstGeom prst="rect">
            <a:avLst/>
          </a:prstGeom>
        </p:spPr>
      </p:pic>
      <p:sp>
        <p:nvSpPr>
          <p:cNvPr id="12" name="TextBox 11"/>
          <p:cNvSpPr txBox="1"/>
          <p:nvPr/>
        </p:nvSpPr>
        <p:spPr>
          <a:xfrm>
            <a:off x="2895600" y="3429000"/>
            <a:ext cx="2819400" cy="1107996"/>
          </a:xfrm>
          <a:prstGeom prst="rect">
            <a:avLst/>
          </a:prstGeom>
          <a:noFill/>
        </p:spPr>
        <p:txBody>
          <a:bodyPr wrap="square" rtlCol="0">
            <a:spAutoFit/>
          </a:bodyPr>
          <a:lstStyle/>
          <a:p>
            <a:pPr algn="ctr"/>
            <a:r>
              <a:rPr lang="en-US" sz="6600" b="1" dirty="0" smtClean="0">
                <a:effectLst>
                  <a:outerShdw blurRad="38100" dist="38100" dir="2700000" algn="tl">
                    <a:srgbClr val="000000">
                      <a:alpha val="43137"/>
                    </a:srgbClr>
                  </a:outerShdw>
                </a:effectLst>
                <a:latin typeface="Stencil" pitchFamily="82" charset="0"/>
              </a:rPr>
              <a:t>SETA</a:t>
            </a:r>
            <a:endParaRPr lang="en-US" sz="6600" b="1" dirty="0">
              <a:effectLst>
                <a:outerShdw blurRad="38100" dist="38100" dir="2700000" algn="tl">
                  <a:srgbClr val="000000">
                    <a:alpha val="43137"/>
                  </a:srgbClr>
                </a:outerShdw>
              </a:effectLst>
              <a:latin typeface="Stencil" pitchFamily="82" charset="0"/>
            </a:endParaRPr>
          </a:p>
        </p:txBody>
      </p:sp>
      <p:pic>
        <p:nvPicPr>
          <p:cNvPr id="2051" name="Picture 3"/>
          <p:cNvPicPr>
            <a:picLocks noChangeAspect="1" noChangeArrowheads="1"/>
          </p:cNvPicPr>
          <p:nvPr/>
        </p:nvPicPr>
        <p:blipFill>
          <a:blip r:embed="rId2" cstate="print"/>
          <a:srcRect/>
          <a:stretch>
            <a:fillRect/>
          </a:stretch>
        </p:blipFill>
        <p:spPr bwMode="auto">
          <a:xfrm rot="384246">
            <a:off x="4438172" y="4342249"/>
            <a:ext cx="1793430" cy="977110"/>
          </a:xfrm>
          <a:prstGeom prst="rect">
            <a:avLst/>
          </a:prstGeom>
          <a:noFill/>
          <a:ln w="9525">
            <a:noFill/>
            <a:miter lim="800000"/>
            <a:headEnd/>
            <a:tailEnd/>
          </a:ln>
        </p:spPr>
      </p:pic>
      <p:pic>
        <p:nvPicPr>
          <p:cNvPr id="2055" name="Picture 7"/>
          <p:cNvPicPr>
            <a:picLocks noChangeAspect="1" noChangeArrowheads="1"/>
          </p:cNvPicPr>
          <p:nvPr/>
        </p:nvPicPr>
        <p:blipFill>
          <a:blip r:embed="rId2" cstate="print"/>
          <a:srcRect/>
          <a:stretch>
            <a:fillRect/>
          </a:stretch>
        </p:blipFill>
        <p:spPr bwMode="auto">
          <a:xfrm rot="20966095">
            <a:off x="1886077" y="3396837"/>
            <a:ext cx="1381125" cy="75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CSTC-A SETA/IJC J6 Comparison</a:t>
            </a:r>
            <a:endParaRPr lang="en-US" dirty="0"/>
          </a:p>
        </p:txBody>
      </p:sp>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5</a:t>
            </a:fld>
            <a:endParaRPr lang="en-US"/>
          </a:p>
        </p:txBody>
      </p:sp>
      <p:graphicFrame>
        <p:nvGraphicFramePr>
          <p:cNvPr id="7" name="Content Placeholder 6"/>
          <p:cNvGraphicFramePr>
            <a:graphicFrameLocks noGrp="1"/>
          </p:cNvGraphicFramePr>
          <p:nvPr>
            <p:ph idx="1"/>
          </p:nvPr>
        </p:nvGraphicFramePr>
        <p:xfrm>
          <a:off x="4572000" y="1676400"/>
          <a:ext cx="43434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Content Placeholder 6"/>
          <p:cNvGraphicFramePr>
            <a:graphicFrameLocks/>
          </p:cNvGraphicFramePr>
          <p:nvPr/>
        </p:nvGraphicFramePr>
        <p:xfrm>
          <a:off x="152400" y="1828800"/>
          <a:ext cx="4038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TextBox 9"/>
          <p:cNvSpPr txBox="1"/>
          <p:nvPr/>
        </p:nvSpPr>
        <p:spPr>
          <a:xfrm>
            <a:off x="533400" y="1447800"/>
            <a:ext cx="3343800" cy="369332"/>
          </a:xfrm>
          <a:prstGeom prst="rect">
            <a:avLst/>
          </a:prstGeom>
          <a:noFill/>
        </p:spPr>
        <p:txBody>
          <a:bodyPr wrap="none" rtlCol="0">
            <a:spAutoFit/>
          </a:bodyPr>
          <a:lstStyle/>
          <a:p>
            <a:r>
              <a:rPr lang="en-US" dirty="0" smtClean="0"/>
              <a:t>CURRENT CSTC-A CJ6 SETA</a:t>
            </a:r>
            <a:endParaRPr lang="en-US" dirty="0"/>
          </a:p>
        </p:txBody>
      </p:sp>
      <p:sp>
        <p:nvSpPr>
          <p:cNvPr id="11" name="Cloud 10"/>
          <p:cNvSpPr/>
          <p:nvPr/>
        </p:nvSpPr>
        <p:spPr>
          <a:xfrm>
            <a:off x="3581400" y="1676400"/>
            <a:ext cx="1524000" cy="4419600"/>
          </a:xfrm>
          <a:prstGeom prst="cloud">
            <a:avLst/>
          </a:prstGeom>
          <a:solidFill>
            <a:schemeClr val="accent1">
              <a:alpha val="34000"/>
            </a:schemeClr>
          </a:solidFill>
          <a:effectLst>
            <a:outerShdw blurRad="635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12" name="TextBox 11"/>
          <p:cNvSpPr txBox="1"/>
          <p:nvPr/>
        </p:nvSpPr>
        <p:spPr>
          <a:xfrm>
            <a:off x="4191000" y="1905000"/>
            <a:ext cx="364202" cy="4062651"/>
          </a:xfrm>
          <a:prstGeom prst="rect">
            <a:avLst/>
          </a:prstGeom>
          <a:noFill/>
        </p:spPr>
        <p:txBody>
          <a:bodyPr wrap="square" rtlCol="0">
            <a:spAutoFit/>
          </a:bodyPr>
          <a:lstStyle/>
          <a:p>
            <a:r>
              <a:rPr lang="en-US" sz="1000" b="1" dirty="0" smtClean="0"/>
              <a:t>I</a:t>
            </a:r>
          </a:p>
          <a:p>
            <a:r>
              <a:rPr lang="en-US" sz="1000" b="1" dirty="0" smtClean="0"/>
              <a:t>N</a:t>
            </a:r>
          </a:p>
          <a:p>
            <a:r>
              <a:rPr lang="en-US" sz="1000" b="1" dirty="0" smtClean="0"/>
              <a:t>H</a:t>
            </a:r>
          </a:p>
          <a:p>
            <a:r>
              <a:rPr lang="en-US" sz="1000" b="1" dirty="0" smtClean="0"/>
              <a:t>E</a:t>
            </a:r>
          </a:p>
          <a:p>
            <a:r>
              <a:rPr lang="en-US" sz="1000" b="1" dirty="0" smtClean="0"/>
              <a:t>R</a:t>
            </a:r>
          </a:p>
          <a:p>
            <a:r>
              <a:rPr lang="en-US" sz="1000" b="1" dirty="0" smtClean="0"/>
              <a:t>E</a:t>
            </a:r>
          </a:p>
          <a:p>
            <a:r>
              <a:rPr lang="en-US" sz="1000" b="1" dirty="0" smtClean="0"/>
              <a:t>N</a:t>
            </a:r>
          </a:p>
          <a:p>
            <a:r>
              <a:rPr lang="en-US" sz="1000" b="1" dirty="0" smtClean="0"/>
              <a:t>T</a:t>
            </a:r>
          </a:p>
          <a:p>
            <a:endParaRPr lang="en-US" sz="1000" b="1" dirty="0" smtClean="0"/>
          </a:p>
          <a:p>
            <a:r>
              <a:rPr lang="en-US" sz="1000" b="1" dirty="0" smtClean="0"/>
              <a:t>P</a:t>
            </a:r>
          </a:p>
          <a:p>
            <a:r>
              <a:rPr lang="en-US" sz="1000" b="1" dirty="0" smtClean="0"/>
              <a:t>R</a:t>
            </a:r>
          </a:p>
          <a:p>
            <a:r>
              <a:rPr lang="en-US" sz="1000" b="1" dirty="0" smtClean="0"/>
              <a:t>O</a:t>
            </a:r>
          </a:p>
          <a:p>
            <a:r>
              <a:rPr lang="en-US" sz="1000" b="1" dirty="0" smtClean="0"/>
              <a:t>J</a:t>
            </a:r>
          </a:p>
          <a:p>
            <a:r>
              <a:rPr lang="en-US" sz="1000" b="1" dirty="0" smtClean="0"/>
              <a:t>E</a:t>
            </a:r>
          </a:p>
          <a:p>
            <a:r>
              <a:rPr lang="en-US" sz="1000" b="1" dirty="0" smtClean="0"/>
              <a:t>C</a:t>
            </a:r>
          </a:p>
          <a:p>
            <a:r>
              <a:rPr lang="en-US" sz="1000" b="1" dirty="0" smtClean="0"/>
              <a:t>T</a:t>
            </a:r>
          </a:p>
          <a:p>
            <a:endParaRPr lang="en-US" sz="1000" b="1" dirty="0" smtClean="0"/>
          </a:p>
          <a:p>
            <a:r>
              <a:rPr lang="en-US" sz="1000" b="1" dirty="0" smtClean="0"/>
              <a:t>S</a:t>
            </a:r>
          </a:p>
          <a:p>
            <a:r>
              <a:rPr lang="en-US" sz="1000" b="1" dirty="0" smtClean="0"/>
              <a:t>Y</a:t>
            </a:r>
          </a:p>
          <a:p>
            <a:r>
              <a:rPr lang="en-US" sz="1000" b="1" dirty="0" smtClean="0"/>
              <a:t>N</a:t>
            </a:r>
          </a:p>
          <a:p>
            <a:r>
              <a:rPr lang="en-US" sz="1000" b="1" dirty="0" smtClean="0"/>
              <a:t>E</a:t>
            </a:r>
          </a:p>
          <a:p>
            <a:r>
              <a:rPr lang="en-US" sz="1000" b="1" dirty="0" smtClean="0"/>
              <a:t>R</a:t>
            </a:r>
          </a:p>
          <a:p>
            <a:r>
              <a:rPr lang="en-US" sz="1000" b="1" dirty="0" smtClean="0"/>
              <a:t>G</a:t>
            </a:r>
          </a:p>
          <a:p>
            <a:r>
              <a:rPr lang="en-US" sz="1000" b="1" dirty="0" smtClean="0"/>
              <a:t>Y</a:t>
            </a:r>
          </a:p>
          <a:p>
            <a:endParaRPr lang="en-US" dirty="0"/>
          </a:p>
        </p:txBody>
      </p:sp>
      <p:sp>
        <p:nvSpPr>
          <p:cNvPr id="13" name="TextBox 12"/>
          <p:cNvSpPr txBox="1"/>
          <p:nvPr/>
        </p:nvSpPr>
        <p:spPr>
          <a:xfrm>
            <a:off x="5181600" y="1447800"/>
            <a:ext cx="3527376" cy="369332"/>
          </a:xfrm>
          <a:prstGeom prst="rect">
            <a:avLst/>
          </a:prstGeom>
          <a:noFill/>
        </p:spPr>
        <p:txBody>
          <a:bodyPr wrap="none" rtlCol="0">
            <a:spAutoFit/>
          </a:bodyPr>
          <a:lstStyle/>
          <a:p>
            <a:r>
              <a:rPr lang="en-US" b="1" dirty="0" smtClean="0"/>
              <a:t>PROPOSED IJC J6 Way Ahead</a:t>
            </a:r>
            <a:endParaRPr lang="en-US" b="1" dirty="0"/>
          </a:p>
        </p:txBody>
      </p:sp>
      <p:graphicFrame>
        <p:nvGraphicFramePr>
          <p:cNvPr id="14" name="Diagram 13"/>
          <p:cNvGraphicFramePr/>
          <p:nvPr/>
        </p:nvGraphicFramePr>
        <p:xfrm>
          <a:off x="5334000" y="2895600"/>
          <a:ext cx="1295400" cy="4826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5" name="TextBox 14"/>
          <p:cNvSpPr txBox="1"/>
          <p:nvPr/>
        </p:nvSpPr>
        <p:spPr>
          <a:xfrm>
            <a:off x="5715000" y="2971800"/>
            <a:ext cx="2975495" cy="338554"/>
          </a:xfrm>
          <a:prstGeom prst="rect">
            <a:avLst/>
          </a:prstGeom>
          <a:noFill/>
        </p:spPr>
        <p:txBody>
          <a:bodyPr wrap="none" rtlCol="0">
            <a:spAutoFit/>
          </a:bodyPr>
          <a:lstStyle/>
          <a:p>
            <a:r>
              <a:rPr lang="en-US" sz="1600" dirty="0" smtClean="0"/>
              <a:t>$2 Million Dollars </a:t>
            </a:r>
            <a:r>
              <a:rPr lang="en-US" sz="1000" dirty="0" smtClean="0"/>
              <a:t>(</a:t>
            </a:r>
            <a:r>
              <a:rPr lang="en-US" sz="1000" i="1" dirty="0" smtClean="0"/>
              <a:t>Phase 1 &amp; Phase 2</a:t>
            </a:r>
            <a:r>
              <a:rPr lang="en-US" sz="1000" dirty="0" smtClean="0"/>
              <a:t>)</a:t>
            </a:r>
            <a:endParaRPr lang="en-US" sz="1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6</a:t>
            </a:fld>
            <a:endParaRPr lang="en-US"/>
          </a:p>
        </p:txBody>
      </p:sp>
      <p:sp>
        <p:nvSpPr>
          <p:cNvPr id="5" name="TextBox 4"/>
          <p:cNvSpPr txBox="1"/>
          <p:nvPr/>
        </p:nvSpPr>
        <p:spPr>
          <a:xfrm>
            <a:off x="990600" y="685800"/>
            <a:ext cx="7010400" cy="369332"/>
          </a:xfrm>
          <a:prstGeom prst="rect">
            <a:avLst/>
          </a:prstGeom>
          <a:noFill/>
        </p:spPr>
        <p:txBody>
          <a:bodyPr wrap="square" rtlCol="0">
            <a:spAutoFit/>
          </a:bodyPr>
          <a:lstStyle/>
          <a:p>
            <a:pPr algn="ctr"/>
            <a:r>
              <a:rPr lang="en-US" b="1" dirty="0" smtClean="0"/>
              <a:t>Proposed Way-Ahead (cont.)</a:t>
            </a:r>
            <a:endParaRPr lang="en-US" b="1" dirty="0"/>
          </a:p>
        </p:txBody>
      </p:sp>
      <p:sp>
        <p:nvSpPr>
          <p:cNvPr id="6" name="TextBox 5"/>
          <p:cNvSpPr txBox="1"/>
          <p:nvPr/>
        </p:nvSpPr>
        <p:spPr>
          <a:xfrm>
            <a:off x="457200" y="1143000"/>
            <a:ext cx="8229600" cy="4216539"/>
          </a:xfrm>
          <a:prstGeom prst="rect">
            <a:avLst/>
          </a:prstGeom>
          <a:noFill/>
        </p:spPr>
        <p:txBody>
          <a:bodyPr wrap="square" rtlCol="0">
            <a:spAutoFit/>
          </a:bodyPr>
          <a:lstStyle/>
          <a:p>
            <a:pPr algn="ctr"/>
            <a:r>
              <a:rPr lang="en-US" b="1" u="sng" dirty="0" smtClean="0"/>
              <a:t>Phase I</a:t>
            </a:r>
          </a:p>
          <a:p>
            <a:endParaRPr lang="en-US" b="1" dirty="0" smtClean="0"/>
          </a:p>
          <a:p>
            <a:r>
              <a:rPr lang="en-US" b="1" dirty="0" smtClean="0"/>
              <a:t>Proposal:  Provide IJC HQ, CJ6 with 2 </a:t>
            </a:r>
            <a:r>
              <a:rPr lang="en-US" b="1" i="1" dirty="0" smtClean="0"/>
              <a:t>Project Managers </a:t>
            </a:r>
            <a:r>
              <a:rPr lang="en-US" b="1" dirty="0" smtClean="0"/>
              <a:t>…. </a:t>
            </a:r>
          </a:p>
          <a:p>
            <a:pPr marL="800100" lvl="1" indent="-342900"/>
            <a:endParaRPr lang="en-US" sz="1400" dirty="0" smtClean="0"/>
          </a:p>
          <a:p>
            <a:pPr marL="800100" lvl="1" indent="-342900"/>
            <a:r>
              <a:rPr lang="en-US" sz="1400" b="1" i="1" dirty="0" smtClean="0"/>
              <a:t>       Two (2) </a:t>
            </a:r>
            <a:r>
              <a:rPr lang="en-US" sz="1400" b="1" i="1" u="sng" dirty="0" smtClean="0"/>
              <a:t>dedicated</a:t>
            </a:r>
            <a:r>
              <a:rPr lang="en-US" sz="1400" b="1" i="1" dirty="0" smtClean="0"/>
              <a:t> on-site IJC HQ Afghan Mission Network (UNCLAS) Project Managers to the IJC staff to oversee all network development, engineering, and deployment.  </a:t>
            </a:r>
          </a:p>
          <a:p>
            <a:pPr marL="800100" lvl="1" indent="-342900"/>
            <a:endParaRPr lang="en-US" sz="1400" dirty="0" smtClean="0"/>
          </a:p>
          <a:p>
            <a:pPr marL="800100" lvl="1" indent="-342900"/>
            <a:r>
              <a:rPr lang="en-US" sz="1400" dirty="0" smtClean="0"/>
              <a:t>Specifically to:</a:t>
            </a:r>
          </a:p>
          <a:p>
            <a:pPr marL="800100" lvl="1" indent="-342900"/>
            <a:endParaRPr lang="en-US" sz="1400" dirty="0" smtClean="0"/>
          </a:p>
          <a:p>
            <a:r>
              <a:rPr lang="en-US" sz="1400" dirty="0" smtClean="0"/>
              <a:t>     Project Managers will be technical advisors to the IJC J6 and oversee the day to day operation and execution of contract deliverables, coordinating all network installations and upgrades: maintaining cognizance over all other outside C4 installation activities that impact the operation of the Afghan Mission Network (UNCLASSIFIED) networks. </a:t>
            </a:r>
          </a:p>
          <a:p>
            <a:endParaRPr lang="en-US" sz="1400" dirty="0" smtClean="0"/>
          </a:p>
          <a:p>
            <a:endParaRPr lang="en-US" sz="1400" dirty="0" smtClean="0"/>
          </a:p>
          <a:p>
            <a:endParaRPr lang="en-US" sz="1400" dirty="0" smtClean="0"/>
          </a:p>
          <a:p>
            <a:pPr lvl="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fghanistan Map"/>
          <p:cNvPicPr>
            <a:picLocks noChangeAspect="1" noChangeArrowheads="1"/>
          </p:cNvPicPr>
          <p:nvPr/>
        </p:nvPicPr>
        <p:blipFill>
          <a:blip r:embed="rId2" cstate="print"/>
          <a:srcRect/>
          <a:stretch>
            <a:fillRect/>
          </a:stretch>
        </p:blipFill>
        <p:spPr bwMode="auto">
          <a:xfrm>
            <a:off x="304800" y="1066800"/>
            <a:ext cx="8610600" cy="5562600"/>
          </a:xfrm>
          <a:prstGeom prst="rect">
            <a:avLst/>
          </a:prstGeom>
          <a:noFill/>
          <a:ln w="12700">
            <a:solidFill>
              <a:schemeClr val="tx1"/>
            </a:solidFill>
            <a:miter lim="800000"/>
            <a:headEnd/>
            <a:tailEnd/>
          </a:ln>
        </p:spPr>
      </p:pic>
      <p:sp>
        <p:nvSpPr>
          <p:cNvPr id="42" name="TextBox 41"/>
          <p:cNvSpPr txBox="1"/>
          <p:nvPr/>
        </p:nvSpPr>
        <p:spPr>
          <a:xfrm>
            <a:off x="5943600" y="4953000"/>
            <a:ext cx="2286000" cy="738664"/>
          </a:xfrm>
          <a:prstGeom prst="rect">
            <a:avLst/>
          </a:prstGeom>
          <a:noFill/>
          <a:ln>
            <a:solidFill>
              <a:srgbClr val="00B050"/>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   IJC J6 Mobile Deployed Project Manager team members</a:t>
            </a:r>
            <a:endParaRPr lang="en-US" dirty="0"/>
          </a:p>
        </p:txBody>
      </p:sp>
      <p:sp>
        <p:nvSpPr>
          <p:cNvPr id="6" name="TextBox 5"/>
          <p:cNvSpPr txBox="1"/>
          <p:nvPr/>
        </p:nvSpPr>
        <p:spPr>
          <a:xfrm>
            <a:off x="5784272" y="3013710"/>
            <a:ext cx="861060"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201</a:t>
            </a:r>
            <a:r>
              <a:rPr lang="en-US" sz="1400" baseline="30000" dirty="0" smtClean="0">
                <a:effectLst>
                  <a:outerShdw blurRad="38100" dist="38100" dir="2700000" algn="tl">
                    <a:srgbClr val="000000">
                      <a:alpha val="43137"/>
                    </a:srgbClr>
                  </a:outerShdw>
                </a:effectLst>
                <a:latin typeface="Stencil" pitchFamily="82" charset="0"/>
              </a:rPr>
              <a:t>st</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7" name="TextBox 6"/>
          <p:cNvSpPr txBox="1"/>
          <p:nvPr/>
        </p:nvSpPr>
        <p:spPr>
          <a:xfrm>
            <a:off x="4453543" y="405669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203</a:t>
            </a:r>
            <a:r>
              <a:rPr lang="en-US" sz="1400" baseline="30000" dirty="0" smtClean="0">
                <a:effectLst>
                  <a:outerShdw blurRad="38100" dist="38100" dir="2700000" algn="tl">
                    <a:srgbClr val="000000">
                      <a:alpha val="43137"/>
                    </a:srgbClr>
                  </a:outerShdw>
                </a:effectLst>
                <a:latin typeface="Stencil" pitchFamily="82" charset="0"/>
              </a:rPr>
              <a:t>rd</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8" name="TextBox 7"/>
          <p:cNvSpPr txBox="1"/>
          <p:nvPr/>
        </p:nvSpPr>
        <p:spPr>
          <a:xfrm>
            <a:off x="1549706" y="5735411"/>
            <a:ext cx="1881506"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 215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9" name="TextBox 8"/>
          <p:cNvSpPr txBox="1"/>
          <p:nvPr/>
        </p:nvSpPr>
        <p:spPr>
          <a:xfrm>
            <a:off x="1165860" y="3987165"/>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207</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10" name="TextBox 9"/>
          <p:cNvSpPr txBox="1"/>
          <p:nvPr/>
        </p:nvSpPr>
        <p:spPr>
          <a:xfrm>
            <a:off x="3983874" y="238791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209</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27" name="TextBox 26"/>
          <p:cNvSpPr txBox="1"/>
          <p:nvPr/>
        </p:nvSpPr>
        <p:spPr>
          <a:xfrm>
            <a:off x="990600" y="685800"/>
            <a:ext cx="7010400" cy="369332"/>
          </a:xfrm>
          <a:prstGeom prst="rect">
            <a:avLst/>
          </a:prstGeom>
          <a:noFill/>
        </p:spPr>
        <p:txBody>
          <a:bodyPr wrap="square" rtlCol="0">
            <a:spAutoFit/>
          </a:bodyPr>
          <a:lstStyle/>
          <a:p>
            <a:pPr algn="ctr"/>
            <a:r>
              <a:rPr lang="en-US" b="1" dirty="0" smtClean="0"/>
              <a:t>SETA Project Managers Phase One</a:t>
            </a:r>
            <a:endParaRPr lang="en-US" b="1" dirty="0"/>
          </a:p>
        </p:txBody>
      </p:sp>
      <p:sp>
        <p:nvSpPr>
          <p:cNvPr id="5121" name="Rectangle 1"/>
          <p:cNvSpPr>
            <a:spLocks noChangeArrowheads="1"/>
          </p:cNvSpPr>
          <p:nvPr/>
        </p:nvSpPr>
        <p:spPr bwMode="auto">
          <a:xfrm>
            <a:off x="0"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0" name="TextBox 29"/>
          <p:cNvSpPr txBox="1"/>
          <p:nvPr/>
        </p:nvSpPr>
        <p:spPr>
          <a:xfrm>
            <a:off x="4800600" y="5791200"/>
            <a:ext cx="3124200" cy="523220"/>
          </a:xfrm>
          <a:prstGeom prst="rect">
            <a:avLst/>
          </a:prstGeom>
          <a:noFill/>
          <a:ln>
            <a:solidFill>
              <a:srgbClr val="FF0000"/>
            </a:solidFill>
          </a:ln>
        </p:spPr>
        <p:txBody>
          <a:bodyPr wrap="square" rtlCol="0">
            <a:spAutoFit/>
          </a:bodyPr>
          <a:lstStyle/>
          <a:p>
            <a:pPr lvl="0" algn="r" eaLnBrk="0" fontAlgn="base" hangingPunct="0">
              <a:spcBef>
                <a:spcPct val="0"/>
              </a:spcBef>
              <a:spcAft>
                <a:spcPct val="0"/>
              </a:spcAft>
            </a:pP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Regionalized Project Management Site Leads</a:t>
            </a:r>
            <a:endParaRPr lang="en-US" sz="1400" b="1" dirty="0" smtClean="0">
              <a:effectLst>
                <a:outerShdw blurRad="38100" dist="38100" dir="2700000" algn="tl">
                  <a:srgbClr val="000000">
                    <a:alpha val="43137"/>
                  </a:srgbClr>
                </a:outerShdw>
              </a:effectLst>
              <a:latin typeface="Arial" pitchFamily="34" charset="0"/>
            </a:endParaRPr>
          </a:p>
        </p:txBody>
      </p:sp>
      <p:sp>
        <p:nvSpPr>
          <p:cNvPr id="31" name="TextBox 30"/>
          <p:cNvSpPr txBox="1"/>
          <p:nvPr/>
        </p:nvSpPr>
        <p:spPr>
          <a:xfrm>
            <a:off x="6400800" y="4343401"/>
            <a:ext cx="2057400" cy="523220"/>
          </a:xfrm>
          <a:prstGeom prst="rect">
            <a:avLst/>
          </a:prstGeom>
          <a:noFill/>
          <a:ln>
            <a:solidFill>
              <a:srgbClr val="0000FF"/>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Project Managers</a:t>
            </a:r>
            <a:endParaRPr lang="en-US" dirty="0"/>
          </a:p>
        </p:txBody>
      </p:sp>
      <p:pic>
        <p:nvPicPr>
          <p:cNvPr id="29" name="Picture 28" descr="Businessm.gif"/>
          <p:cNvPicPr>
            <a:picLocks noChangeAspect="1"/>
          </p:cNvPicPr>
          <p:nvPr/>
        </p:nvPicPr>
        <p:blipFill>
          <a:blip r:embed="rId3" cstate="print"/>
          <a:stretch>
            <a:fillRect/>
          </a:stretch>
        </p:blipFill>
        <p:spPr>
          <a:xfrm>
            <a:off x="5638800" y="2971800"/>
            <a:ext cx="195813" cy="401216"/>
          </a:xfrm>
          <a:prstGeom prst="rect">
            <a:avLst/>
          </a:prstGeom>
        </p:spPr>
      </p:pic>
      <p:pic>
        <p:nvPicPr>
          <p:cNvPr id="32" name="Picture 31" descr="Businessm.gif"/>
          <p:cNvPicPr>
            <a:picLocks noChangeAspect="1"/>
          </p:cNvPicPr>
          <p:nvPr/>
        </p:nvPicPr>
        <p:blipFill>
          <a:blip r:embed="rId3" cstate="print"/>
          <a:stretch>
            <a:fillRect/>
          </a:stretch>
        </p:blipFill>
        <p:spPr>
          <a:xfrm>
            <a:off x="5410200" y="2971800"/>
            <a:ext cx="195813" cy="401216"/>
          </a:xfrm>
          <a:prstGeom prst="rect">
            <a:avLst/>
          </a:prstGeom>
        </p:spPr>
      </p:pic>
      <p:pic>
        <p:nvPicPr>
          <p:cNvPr id="33" name="Picture 32" descr="Businessman.gif"/>
          <p:cNvPicPr>
            <a:picLocks noChangeAspect="1"/>
          </p:cNvPicPr>
          <p:nvPr/>
        </p:nvPicPr>
        <p:blipFill>
          <a:blip r:embed="rId4" cstate="print"/>
          <a:stretch>
            <a:fillRect/>
          </a:stretch>
        </p:blipFill>
        <p:spPr>
          <a:xfrm>
            <a:off x="7010400" y="3810000"/>
            <a:ext cx="185946" cy="381000"/>
          </a:xfrm>
          <a:prstGeom prst="rect">
            <a:avLst/>
          </a:prstGeom>
          <a:ln>
            <a:solidFill>
              <a:srgbClr val="FF0000"/>
            </a:solidFill>
          </a:ln>
        </p:spPr>
      </p:pic>
      <p:pic>
        <p:nvPicPr>
          <p:cNvPr id="34" name="Picture 33" descr="Businessman.gif"/>
          <p:cNvPicPr>
            <a:picLocks noChangeAspect="1"/>
          </p:cNvPicPr>
          <p:nvPr/>
        </p:nvPicPr>
        <p:blipFill>
          <a:blip r:embed="rId4" cstate="print"/>
          <a:stretch>
            <a:fillRect/>
          </a:stretch>
        </p:blipFill>
        <p:spPr>
          <a:xfrm>
            <a:off x="1447800" y="5334000"/>
            <a:ext cx="185946" cy="381000"/>
          </a:xfrm>
          <a:prstGeom prst="rect">
            <a:avLst/>
          </a:prstGeom>
          <a:ln>
            <a:solidFill>
              <a:srgbClr val="FF0000"/>
            </a:solidFill>
          </a:ln>
        </p:spPr>
      </p:pic>
      <p:pic>
        <p:nvPicPr>
          <p:cNvPr id="35" name="Picture 34" descr="Businessman.gif"/>
          <p:cNvPicPr>
            <a:picLocks noChangeAspect="1"/>
          </p:cNvPicPr>
          <p:nvPr/>
        </p:nvPicPr>
        <p:blipFill>
          <a:blip r:embed="rId4" cstate="print"/>
          <a:stretch>
            <a:fillRect/>
          </a:stretch>
        </p:blipFill>
        <p:spPr>
          <a:xfrm>
            <a:off x="2819400" y="4876800"/>
            <a:ext cx="185946" cy="381000"/>
          </a:xfrm>
          <a:prstGeom prst="rect">
            <a:avLst/>
          </a:prstGeom>
          <a:ln>
            <a:solidFill>
              <a:srgbClr val="FF0000"/>
            </a:solidFill>
          </a:ln>
        </p:spPr>
      </p:pic>
      <p:pic>
        <p:nvPicPr>
          <p:cNvPr id="36" name="Picture 35" descr="Businessman.gif"/>
          <p:cNvPicPr>
            <a:picLocks noChangeAspect="1"/>
          </p:cNvPicPr>
          <p:nvPr/>
        </p:nvPicPr>
        <p:blipFill>
          <a:blip r:embed="rId4" cstate="print"/>
          <a:stretch>
            <a:fillRect/>
          </a:stretch>
        </p:blipFill>
        <p:spPr>
          <a:xfrm>
            <a:off x="1066800" y="3657600"/>
            <a:ext cx="185946" cy="381000"/>
          </a:xfrm>
          <a:prstGeom prst="rect">
            <a:avLst/>
          </a:prstGeom>
          <a:ln>
            <a:solidFill>
              <a:srgbClr val="FF0000"/>
            </a:solidFill>
          </a:ln>
        </p:spPr>
      </p:pic>
      <p:pic>
        <p:nvPicPr>
          <p:cNvPr id="37" name="Picture 36" descr="Businessman.gif"/>
          <p:cNvPicPr>
            <a:picLocks noChangeAspect="1"/>
          </p:cNvPicPr>
          <p:nvPr/>
        </p:nvPicPr>
        <p:blipFill>
          <a:blip r:embed="rId4" cstate="print"/>
          <a:stretch>
            <a:fillRect/>
          </a:stretch>
        </p:blipFill>
        <p:spPr>
          <a:xfrm>
            <a:off x="3962400" y="2057400"/>
            <a:ext cx="185946" cy="381000"/>
          </a:xfrm>
          <a:prstGeom prst="rect">
            <a:avLst/>
          </a:prstGeom>
          <a:ln>
            <a:solidFill>
              <a:srgbClr val="FF0000"/>
            </a:solidFill>
          </a:ln>
          <a:effectLst>
            <a:outerShdw blurRad="50800" dist="38100" dir="5400000" algn="t" rotWithShape="0">
              <a:prstClr val="black">
                <a:alpha val="40000"/>
              </a:prstClr>
            </a:outerShdw>
          </a:effectLst>
        </p:spPr>
      </p:pic>
      <p:pic>
        <p:nvPicPr>
          <p:cNvPr id="38" name="Picture 37" descr="Businessman.gif"/>
          <p:cNvPicPr>
            <a:picLocks noChangeAspect="1"/>
          </p:cNvPicPr>
          <p:nvPr/>
        </p:nvPicPr>
        <p:blipFill>
          <a:blip r:embed="rId4" cstate="print"/>
          <a:stretch>
            <a:fillRect/>
          </a:stretch>
        </p:blipFill>
        <p:spPr>
          <a:xfrm>
            <a:off x="6096000" y="1981200"/>
            <a:ext cx="185946" cy="381000"/>
          </a:xfrm>
          <a:prstGeom prst="rect">
            <a:avLst/>
          </a:prstGeom>
          <a:ln>
            <a:solidFill>
              <a:srgbClr val="FF0000"/>
            </a:solidFill>
          </a:ln>
        </p:spPr>
      </p:pic>
      <p:pic>
        <p:nvPicPr>
          <p:cNvPr id="39" name="Picture 38" descr="Businessm.gif"/>
          <p:cNvPicPr>
            <a:picLocks noChangeAspect="1"/>
          </p:cNvPicPr>
          <p:nvPr/>
        </p:nvPicPr>
        <p:blipFill>
          <a:blip r:embed="rId3" cstate="print"/>
          <a:stretch>
            <a:fillRect/>
          </a:stretch>
        </p:blipFill>
        <p:spPr>
          <a:xfrm>
            <a:off x="6553200" y="4419600"/>
            <a:ext cx="195813" cy="401216"/>
          </a:xfrm>
          <a:prstGeom prst="rect">
            <a:avLst/>
          </a:prstGeom>
        </p:spPr>
      </p:pic>
      <p:sp>
        <p:nvSpPr>
          <p:cNvPr id="41" name="TextBox 40"/>
          <p:cNvSpPr txBox="1"/>
          <p:nvPr/>
        </p:nvSpPr>
        <p:spPr>
          <a:xfrm>
            <a:off x="6934200" y="3733800"/>
            <a:ext cx="1752600" cy="523220"/>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CSTC-A Project Managers</a:t>
            </a:r>
            <a:endParaRPr lang="en-US" sz="1400" dirty="0"/>
          </a:p>
        </p:txBody>
      </p:sp>
      <p:pic>
        <p:nvPicPr>
          <p:cNvPr id="43" name="Picture 42" descr="Biness-Man.gif"/>
          <p:cNvPicPr>
            <a:picLocks noChangeAspect="1"/>
          </p:cNvPicPr>
          <p:nvPr/>
        </p:nvPicPr>
        <p:blipFill>
          <a:blip r:embed="rId5" cstate="print"/>
          <a:stretch>
            <a:fillRect/>
          </a:stretch>
        </p:blipFill>
        <p:spPr>
          <a:xfrm>
            <a:off x="6218420" y="4997970"/>
            <a:ext cx="184125" cy="377268"/>
          </a:xfrm>
          <a:prstGeom prst="rect">
            <a:avLst/>
          </a:prstGeom>
        </p:spPr>
      </p:pic>
      <p:pic>
        <p:nvPicPr>
          <p:cNvPr id="44" name="Picture 43" descr="Biznezman.gif"/>
          <p:cNvPicPr>
            <a:picLocks noChangeAspect="1"/>
          </p:cNvPicPr>
          <p:nvPr/>
        </p:nvPicPr>
        <p:blipFill>
          <a:blip r:embed="rId6" cstate="print"/>
          <a:stretch>
            <a:fillRect/>
          </a:stretch>
        </p:blipFill>
        <p:spPr>
          <a:xfrm>
            <a:off x="4953000" y="5867400"/>
            <a:ext cx="185946" cy="380999"/>
          </a:xfrm>
          <a:prstGeom prst="rect">
            <a:avLst/>
          </a:prstGeom>
        </p:spPr>
      </p:pic>
      <p:pic>
        <p:nvPicPr>
          <p:cNvPr id="51" name="Picture 50" descr="Businessman.gif"/>
          <p:cNvPicPr>
            <a:picLocks noChangeAspect="1"/>
          </p:cNvPicPr>
          <p:nvPr/>
        </p:nvPicPr>
        <p:blipFill>
          <a:blip r:embed="rId4" cstate="print"/>
          <a:stretch>
            <a:fillRect/>
          </a:stretch>
        </p:blipFill>
        <p:spPr>
          <a:xfrm>
            <a:off x="4572000" y="4419600"/>
            <a:ext cx="185946" cy="381000"/>
          </a:xfrm>
          <a:prstGeom prst="rect">
            <a:avLst/>
          </a:prstGeom>
          <a:ln>
            <a:solidFill>
              <a:srgbClr val="FF0000"/>
            </a:solidFill>
          </a:ln>
        </p:spPr>
      </p:pic>
      <p:sp>
        <p:nvSpPr>
          <p:cNvPr id="65" name="TextBox 64"/>
          <p:cNvSpPr txBox="1"/>
          <p:nvPr/>
        </p:nvSpPr>
        <p:spPr>
          <a:xfrm>
            <a:off x="7086600" y="2918936"/>
            <a:ext cx="1752600" cy="738664"/>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rPr>
              <a:t>Afghan Mission Network Connectivity</a:t>
            </a:r>
            <a:endParaRPr lang="en-US" sz="1400" dirty="0"/>
          </a:p>
        </p:txBody>
      </p:sp>
      <p:pic>
        <p:nvPicPr>
          <p:cNvPr id="64" name="Picture 63" descr="satellite.gif"/>
          <p:cNvPicPr>
            <a:picLocks noChangeAspect="1"/>
          </p:cNvPicPr>
          <p:nvPr/>
        </p:nvPicPr>
        <p:blipFill>
          <a:blip r:embed="rId7" cstate="print"/>
          <a:stretch>
            <a:fillRect/>
          </a:stretch>
        </p:blipFill>
        <p:spPr>
          <a:xfrm>
            <a:off x="7162800" y="3147536"/>
            <a:ext cx="333375" cy="380565"/>
          </a:xfrm>
          <a:prstGeom prst="rect">
            <a:avLst/>
          </a:prstGeom>
        </p:spPr>
      </p:pic>
      <p:pic>
        <p:nvPicPr>
          <p:cNvPr id="66" name="Picture 65" descr="satellite.gif"/>
          <p:cNvPicPr>
            <a:picLocks noChangeAspect="1"/>
          </p:cNvPicPr>
          <p:nvPr/>
        </p:nvPicPr>
        <p:blipFill>
          <a:blip r:embed="rId7" cstate="print"/>
          <a:stretch>
            <a:fillRect/>
          </a:stretch>
        </p:blipFill>
        <p:spPr>
          <a:xfrm>
            <a:off x="5029200" y="2979295"/>
            <a:ext cx="333375" cy="38056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627C518-C890-47A2-886F-B368FD48D494}" type="slidenum">
              <a:rPr lang="ar-SA" smtClean="0"/>
              <a:pPr>
                <a:defRPr/>
              </a:pPr>
              <a:t>8</a:t>
            </a:fld>
            <a:endParaRPr lang="en-US"/>
          </a:p>
        </p:txBody>
      </p:sp>
      <p:sp>
        <p:nvSpPr>
          <p:cNvPr id="5" name="TextBox 4"/>
          <p:cNvSpPr txBox="1"/>
          <p:nvPr/>
        </p:nvSpPr>
        <p:spPr>
          <a:xfrm>
            <a:off x="990600" y="685800"/>
            <a:ext cx="7010400" cy="369332"/>
          </a:xfrm>
          <a:prstGeom prst="rect">
            <a:avLst/>
          </a:prstGeom>
          <a:noFill/>
        </p:spPr>
        <p:txBody>
          <a:bodyPr wrap="square" rtlCol="0">
            <a:spAutoFit/>
          </a:bodyPr>
          <a:lstStyle/>
          <a:p>
            <a:pPr algn="ctr"/>
            <a:r>
              <a:rPr lang="en-US" b="1" dirty="0" smtClean="0"/>
              <a:t>Proposed Way-Ahead (cont.)</a:t>
            </a:r>
            <a:endParaRPr lang="en-US" b="1" dirty="0"/>
          </a:p>
        </p:txBody>
      </p:sp>
      <p:sp>
        <p:nvSpPr>
          <p:cNvPr id="6" name="TextBox 5"/>
          <p:cNvSpPr txBox="1"/>
          <p:nvPr/>
        </p:nvSpPr>
        <p:spPr>
          <a:xfrm>
            <a:off x="457200" y="1143000"/>
            <a:ext cx="8229600" cy="4216539"/>
          </a:xfrm>
          <a:prstGeom prst="rect">
            <a:avLst/>
          </a:prstGeom>
          <a:noFill/>
        </p:spPr>
        <p:txBody>
          <a:bodyPr wrap="square" rtlCol="0">
            <a:spAutoFit/>
          </a:bodyPr>
          <a:lstStyle/>
          <a:p>
            <a:pPr algn="ctr"/>
            <a:r>
              <a:rPr lang="en-US" b="1" u="sng" dirty="0" smtClean="0"/>
              <a:t>Phase 2</a:t>
            </a:r>
          </a:p>
          <a:p>
            <a:endParaRPr lang="en-US" b="1" dirty="0" smtClean="0"/>
          </a:p>
          <a:p>
            <a:r>
              <a:rPr lang="en-US" b="1" dirty="0" smtClean="0"/>
              <a:t>Proposal:  Provide IJC, CJ6 with 1 </a:t>
            </a:r>
            <a:r>
              <a:rPr lang="en-US" b="1" i="1" dirty="0" smtClean="0"/>
              <a:t>Project Managers </a:t>
            </a:r>
            <a:r>
              <a:rPr lang="en-US" b="1" dirty="0" smtClean="0"/>
              <a:t>…. </a:t>
            </a:r>
          </a:p>
          <a:p>
            <a:endParaRPr lang="en-US" sz="1400" dirty="0" smtClean="0"/>
          </a:p>
          <a:p>
            <a:pPr marL="800100" lvl="1" indent="-342900"/>
            <a:r>
              <a:rPr lang="en-US" sz="1400" b="1" i="1" dirty="0" smtClean="0"/>
              <a:t>  </a:t>
            </a:r>
            <a:r>
              <a:rPr lang="en-US" sz="1400" i="1" dirty="0" smtClean="0"/>
              <a:t>     </a:t>
            </a:r>
            <a:r>
              <a:rPr lang="en-US" sz="1400" b="1" i="1" dirty="0" smtClean="0"/>
              <a:t>One (1) highly - mobile, forward deployed, IJC Afghan Network Project Managers to oversee Afghan Mission Network development, engineering, and deployment for regional ISAF units.  </a:t>
            </a:r>
          </a:p>
          <a:p>
            <a:pPr marL="800100" lvl="1" indent="-342900">
              <a:buFont typeface="+mj-lt"/>
              <a:buAutoNum type="arabicPeriod" startAt="2"/>
            </a:pPr>
            <a:endParaRPr lang="en-US" sz="1400" dirty="0" smtClean="0"/>
          </a:p>
          <a:p>
            <a:r>
              <a:rPr lang="en-US" sz="1400" dirty="0" smtClean="0"/>
              <a:t>Specifically to:</a:t>
            </a:r>
          </a:p>
          <a:p>
            <a:endParaRPr lang="en-US" sz="1400" dirty="0" smtClean="0">
              <a:solidFill>
                <a:srgbClr val="FF0000"/>
              </a:solidFill>
            </a:endParaRPr>
          </a:p>
          <a:p>
            <a:r>
              <a:rPr lang="en-US" sz="1400" dirty="0" smtClean="0"/>
              <a:t>     The primary mission of the Mobile Deployed Project Manager will be to travel upon request to the IJC various forward sites to survey, assess, and provide technical solutions specific to the Afghan Mission Network (UNCLASSIFIED).  Primary responsibility includes: establish immediate support to the IJC J6 and establish connectivity to the Afghan Mission (UNCLASSIFIED) network with </a:t>
            </a:r>
            <a:r>
              <a:rPr lang="en-US" sz="1400" dirty="0" err="1" smtClean="0"/>
              <a:t>MoD</a:t>
            </a:r>
            <a:r>
              <a:rPr lang="en-US" sz="1400" dirty="0" smtClean="0"/>
              <a:t> / ANA network.  </a:t>
            </a:r>
          </a:p>
          <a:p>
            <a:endParaRPr lang="en-US" sz="1400" dirty="0" smtClean="0"/>
          </a:p>
          <a:p>
            <a:endParaRPr lang="en-US" sz="1400" dirty="0" smtClean="0"/>
          </a:p>
          <a:p>
            <a:pPr lvl="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fghanistan Map"/>
          <p:cNvPicPr>
            <a:picLocks noChangeAspect="1" noChangeArrowheads="1"/>
          </p:cNvPicPr>
          <p:nvPr/>
        </p:nvPicPr>
        <p:blipFill>
          <a:blip r:embed="rId2" cstate="print"/>
          <a:srcRect/>
          <a:stretch>
            <a:fillRect/>
          </a:stretch>
        </p:blipFill>
        <p:spPr bwMode="auto">
          <a:xfrm>
            <a:off x="304800" y="1066800"/>
            <a:ext cx="8610600" cy="5562600"/>
          </a:xfrm>
          <a:prstGeom prst="rect">
            <a:avLst/>
          </a:prstGeom>
          <a:noFill/>
          <a:ln w="12700">
            <a:solidFill>
              <a:schemeClr val="tx1"/>
            </a:solidFill>
            <a:miter lim="800000"/>
            <a:headEnd/>
            <a:tailEnd/>
          </a:ln>
        </p:spPr>
      </p:pic>
      <p:sp>
        <p:nvSpPr>
          <p:cNvPr id="42" name="TextBox 41"/>
          <p:cNvSpPr txBox="1"/>
          <p:nvPr/>
        </p:nvSpPr>
        <p:spPr>
          <a:xfrm>
            <a:off x="5943600" y="4953000"/>
            <a:ext cx="2286000" cy="738664"/>
          </a:xfrm>
          <a:prstGeom prst="rect">
            <a:avLst/>
          </a:prstGeom>
          <a:noFill/>
          <a:ln>
            <a:solidFill>
              <a:srgbClr val="00B050"/>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   IJC J6 Mobile Deployed Project Manager team members</a:t>
            </a:r>
            <a:endParaRPr lang="en-US" dirty="0"/>
          </a:p>
        </p:txBody>
      </p:sp>
      <p:sp>
        <p:nvSpPr>
          <p:cNvPr id="6" name="TextBox 5"/>
          <p:cNvSpPr txBox="1"/>
          <p:nvPr/>
        </p:nvSpPr>
        <p:spPr>
          <a:xfrm>
            <a:off x="5784272" y="3013710"/>
            <a:ext cx="861060" cy="307777"/>
          </a:xfrm>
          <a:prstGeom prst="rect">
            <a:avLst/>
          </a:prstGeom>
          <a:noFill/>
          <a:effectLst>
            <a:innerShdw blurRad="63500" dist="50800" dir="13500000">
              <a:prstClr val="black">
                <a:alpha val="50000"/>
              </a:prstClr>
            </a:innerShdw>
          </a:effectLst>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201</a:t>
            </a:r>
            <a:r>
              <a:rPr lang="en-US" sz="1400" baseline="30000" dirty="0" smtClean="0">
                <a:effectLst>
                  <a:outerShdw blurRad="38100" dist="38100" dir="2700000" algn="tl">
                    <a:srgbClr val="000000">
                      <a:alpha val="43137"/>
                    </a:srgbClr>
                  </a:outerShdw>
                </a:effectLst>
                <a:latin typeface="Stencil" pitchFamily="82" charset="0"/>
              </a:rPr>
              <a:t>st</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7" name="TextBox 6"/>
          <p:cNvSpPr txBox="1"/>
          <p:nvPr/>
        </p:nvSpPr>
        <p:spPr>
          <a:xfrm>
            <a:off x="4453543" y="405669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203</a:t>
            </a:r>
            <a:r>
              <a:rPr lang="en-US" sz="1400" baseline="30000" dirty="0" smtClean="0">
                <a:effectLst>
                  <a:outerShdw blurRad="38100" dist="38100" dir="2700000" algn="tl">
                    <a:srgbClr val="000000">
                      <a:alpha val="43137"/>
                    </a:srgbClr>
                  </a:outerShdw>
                </a:effectLst>
                <a:latin typeface="Stencil" pitchFamily="82" charset="0"/>
              </a:rPr>
              <a:t>rd</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8" name="TextBox 7"/>
          <p:cNvSpPr txBox="1"/>
          <p:nvPr/>
        </p:nvSpPr>
        <p:spPr>
          <a:xfrm>
            <a:off x="1549706" y="5735411"/>
            <a:ext cx="1881506"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 215</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9" name="TextBox 8"/>
          <p:cNvSpPr txBox="1"/>
          <p:nvPr/>
        </p:nvSpPr>
        <p:spPr>
          <a:xfrm>
            <a:off x="1165860" y="3987165"/>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207</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10" name="TextBox 9"/>
          <p:cNvSpPr txBox="1"/>
          <p:nvPr/>
        </p:nvSpPr>
        <p:spPr>
          <a:xfrm>
            <a:off x="3983874" y="2387917"/>
            <a:ext cx="86106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latin typeface="Stencil" pitchFamily="82" charset="0"/>
              </a:rPr>
              <a:t>209</a:t>
            </a:r>
            <a:r>
              <a:rPr lang="en-US" sz="1400" baseline="30000" dirty="0" smtClean="0">
                <a:effectLst>
                  <a:outerShdw blurRad="38100" dist="38100" dir="2700000" algn="tl">
                    <a:srgbClr val="000000">
                      <a:alpha val="43137"/>
                    </a:srgbClr>
                  </a:outerShdw>
                </a:effectLst>
                <a:latin typeface="Stencil" pitchFamily="82" charset="0"/>
              </a:rPr>
              <a:t>th</a:t>
            </a:r>
            <a:r>
              <a:rPr lang="en-US" sz="1400" dirty="0" smtClean="0">
                <a:effectLst>
                  <a:outerShdw blurRad="38100" dist="38100" dir="2700000" algn="tl">
                    <a:srgbClr val="000000">
                      <a:alpha val="43137"/>
                    </a:srgbClr>
                  </a:outerShdw>
                </a:effectLst>
                <a:latin typeface="Stencil" pitchFamily="82" charset="0"/>
              </a:rPr>
              <a:t> </a:t>
            </a:r>
            <a:endParaRPr lang="en-US" sz="1400" dirty="0">
              <a:effectLst>
                <a:outerShdw blurRad="38100" dist="38100" dir="2700000" algn="tl">
                  <a:srgbClr val="000000">
                    <a:alpha val="43137"/>
                  </a:srgbClr>
                </a:outerShdw>
              </a:effectLst>
              <a:latin typeface="Stencil" pitchFamily="82" charset="0"/>
            </a:endParaRPr>
          </a:p>
        </p:txBody>
      </p:sp>
      <p:sp>
        <p:nvSpPr>
          <p:cNvPr id="27" name="TextBox 26"/>
          <p:cNvSpPr txBox="1"/>
          <p:nvPr/>
        </p:nvSpPr>
        <p:spPr>
          <a:xfrm>
            <a:off x="990600" y="685800"/>
            <a:ext cx="7010400" cy="369332"/>
          </a:xfrm>
          <a:prstGeom prst="rect">
            <a:avLst/>
          </a:prstGeom>
          <a:noFill/>
        </p:spPr>
        <p:txBody>
          <a:bodyPr wrap="square" rtlCol="0">
            <a:spAutoFit/>
          </a:bodyPr>
          <a:lstStyle/>
          <a:p>
            <a:pPr algn="ctr"/>
            <a:r>
              <a:rPr lang="en-US" b="1" dirty="0" smtClean="0"/>
              <a:t>SETA Project Managers Phase Two</a:t>
            </a:r>
            <a:endParaRPr lang="en-US" b="1" dirty="0"/>
          </a:p>
        </p:txBody>
      </p:sp>
      <p:sp>
        <p:nvSpPr>
          <p:cNvPr id="5121" name="Rectangle 1"/>
          <p:cNvSpPr>
            <a:spLocks noChangeArrowheads="1"/>
          </p:cNvSpPr>
          <p:nvPr/>
        </p:nvSpPr>
        <p:spPr bwMode="auto">
          <a:xfrm>
            <a:off x="0" y="43934"/>
            <a:ext cx="26481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30" name="TextBox 29"/>
          <p:cNvSpPr txBox="1"/>
          <p:nvPr/>
        </p:nvSpPr>
        <p:spPr>
          <a:xfrm>
            <a:off x="4800600" y="5791200"/>
            <a:ext cx="3124200" cy="523220"/>
          </a:xfrm>
          <a:prstGeom prst="rect">
            <a:avLst/>
          </a:prstGeom>
          <a:noFill/>
          <a:ln>
            <a:solidFill>
              <a:srgbClr val="FF0000"/>
            </a:solidFill>
          </a:ln>
        </p:spPr>
        <p:txBody>
          <a:bodyPr wrap="square" rtlCol="0">
            <a:spAutoFit/>
          </a:bodyPr>
          <a:lstStyle/>
          <a:p>
            <a:pPr lvl="0" algn="r" eaLnBrk="0" fontAlgn="base" hangingPunct="0">
              <a:spcBef>
                <a:spcPct val="0"/>
              </a:spcBef>
              <a:spcAft>
                <a:spcPct val="0"/>
              </a:spcAft>
            </a:pP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Regionalized Project Management Site Leads</a:t>
            </a:r>
            <a:endParaRPr lang="en-US" sz="1400" b="1" dirty="0" smtClean="0">
              <a:effectLst>
                <a:outerShdw blurRad="38100" dist="38100" dir="2700000" algn="tl">
                  <a:srgbClr val="000000">
                    <a:alpha val="43137"/>
                  </a:srgbClr>
                </a:outerShdw>
              </a:effectLst>
              <a:latin typeface="Arial" pitchFamily="34" charset="0"/>
            </a:endParaRPr>
          </a:p>
        </p:txBody>
      </p:sp>
      <p:sp>
        <p:nvSpPr>
          <p:cNvPr id="31" name="TextBox 30"/>
          <p:cNvSpPr txBox="1"/>
          <p:nvPr/>
        </p:nvSpPr>
        <p:spPr>
          <a:xfrm>
            <a:off x="6400800" y="4343401"/>
            <a:ext cx="2057400" cy="523220"/>
          </a:xfrm>
          <a:prstGeom prst="rect">
            <a:avLst/>
          </a:prstGeom>
          <a:noFill/>
          <a:ln>
            <a:solidFill>
              <a:srgbClr val="0000FF"/>
            </a:solidFill>
          </a:ln>
        </p:spPr>
        <p:txBody>
          <a:bodyPr wrap="square" rtlCol="0">
            <a:spAutoFit/>
          </a:bodyPr>
          <a:lstStyle/>
          <a:p>
            <a:pPr lvl="0"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IJC J6 Project Managers</a:t>
            </a:r>
            <a:endParaRPr lang="en-US" dirty="0"/>
          </a:p>
        </p:txBody>
      </p:sp>
      <p:pic>
        <p:nvPicPr>
          <p:cNvPr id="29" name="Picture 28" descr="Businessm.gif"/>
          <p:cNvPicPr>
            <a:picLocks noChangeAspect="1"/>
          </p:cNvPicPr>
          <p:nvPr/>
        </p:nvPicPr>
        <p:blipFill>
          <a:blip r:embed="rId3" cstate="print"/>
          <a:stretch>
            <a:fillRect/>
          </a:stretch>
        </p:blipFill>
        <p:spPr>
          <a:xfrm>
            <a:off x="5638800" y="2971800"/>
            <a:ext cx="195813" cy="401216"/>
          </a:xfrm>
          <a:prstGeom prst="rect">
            <a:avLst/>
          </a:prstGeom>
        </p:spPr>
      </p:pic>
      <p:pic>
        <p:nvPicPr>
          <p:cNvPr id="32" name="Picture 31" descr="Businessm.gif"/>
          <p:cNvPicPr>
            <a:picLocks noChangeAspect="1"/>
          </p:cNvPicPr>
          <p:nvPr/>
        </p:nvPicPr>
        <p:blipFill>
          <a:blip r:embed="rId3" cstate="print"/>
          <a:stretch>
            <a:fillRect/>
          </a:stretch>
        </p:blipFill>
        <p:spPr>
          <a:xfrm>
            <a:off x="5410200" y="2971800"/>
            <a:ext cx="195813" cy="401216"/>
          </a:xfrm>
          <a:prstGeom prst="rect">
            <a:avLst/>
          </a:prstGeom>
        </p:spPr>
      </p:pic>
      <p:pic>
        <p:nvPicPr>
          <p:cNvPr id="33" name="Picture 32" descr="Businessman.gif"/>
          <p:cNvPicPr>
            <a:picLocks noChangeAspect="1"/>
          </p:cNvPicPr>
          <p:nvPr/>
        </p:nvPicPr>
        <p:blipFill>
          <a:blip r:embed="rId4" cstate="print"/>
          <a:stretch>
            <a:fillRect/>
          </a:stretch>
        </p:blipFill>
        <p:spPr>
          <a:xfrm>
            <a:off x="7010400" y="3810000"/>
            <a:ext cx="185946" cy="381000"/>
          </a:xfrm>
          <a:prstGeom prst="rect">
            <a:avLst/>
          </a:prstGeom>
          <a:ln>
            <a:solidFill>
              <a:srgbClr val="FF0000"/>
            </a:solidFill>
          </a:ln>
        </p:spPr>
      </p:pic>
      <p:pic>
        <p:nvPicPr>
          <p:cNvPr id="34" name="Picture 33" descr="Businessman.gif"/>
          <p:cNvPicPr>
            <a:picLocks noChangeAspect="1"/>
          </p:cNvPicPr>
          <p:nvPr/>
        </p:nvPicPr>
        <p:blipFill>
          <a:blip r:embed="rId4" cstate="print"/>
          <a:stretch>
            <a:fillRect/>
          </a:stretch>
        </p:blipFill>
        <p:spPr>
          <a:xfrm>
            <a:off x="1447800" y="5334000"/>
            <a:ext cx="185946" cy="381000"/>
          </a:xfrm>
          <a:prstGeom prst="rect">
            <a:avLst/>
          </a:prstGeom>
          <a:ln>
            <a:solidFill>
              <a:srgbClr val="FF0000"/>
            </a:solidFill>
          </a:ln>
        </p:spPr>
      </p:pic>
      <p:pic>
        <p:nvPicPr>
          <p:cNvPr id="35" name="Picture 34" descr="Businessman.gif"/>
          <p:cNvPicPr>
            <a:picLocks noChangeAspect="1"/>
          </p:cNvPicPr>
          <p:nvPr/>
        </p:nvPicPr>
        <p:blipFill>
          <a:blip r:embed="rId4" cstate="print"/>
          <a:stretch>
            <a:fillRect/>
          </a:stretch>
        </p:blipFill>
        <p:spPr>
          <a:xfrm>
            <a:off x="2819400" y="4876800"/>
            <a:ext cx="185946" cy="381000"/>
          </a:xfrm>
          <a:prstGeom prst="rect">
            <a:avLst/>
          </a:prstGeom>
          <a:ln>
            <a:solidFill>
              <a:srgbClr val="FF0000"/>
            </a:solidFill>
          </a:ln>
        </p:spPr>
      </p:pic>
      <p:pic>
        <p:nvPicPr>
          <p:cNvPr id="36" name="Picture 35" descr="Businessman.gif"/>
          <p:cNvPicPr>
            <a:picLocks noChangeAspect="1"/>
          </p:cNvPicPr>
          <p:nvPr/>
        </p:nvPicPr>
        <p:blipFill>
          <a:blip r:embed="rId4" cstate="print"/>
          <a:stretch>
            <a:fillRect/>
          </a:stretch>
        </p:blipFill>
        <p:spPr>
          <a:xfrm>
            <a:off x="1066800" y="3657600"/>
            <a:ext cx="185946" cy="381000"/>
          </a:xfrm>
          <a:prstGeom prst="rect">
            <a:avLst/>
          </a:prstGeom>
          <a:ln>
            <a:solidFill>
              <a:srgbClr val="FF0000"/>
            </a:solidFill>
          </a:ln>
        </p:spPr>
      </p:pic>
      <p:pic>
        <p:nvPicPr>
          <p:cNvPr id="37" name="Picture 36" descr="Businessman.gif"/>
          <p:cNvPicPr>
            <a:picLocks noChangeAspect="1"/>
          </p:cNvPicPr>
          <p:nvPr/>
        </p:nvPicPr>
        <p:blipFill>
          <a:blip r:embed="rId4" cstate="print"/>
          <a:stretch>
            <a:fillRect/>
          </a:stretch>
        </p:blipFill>
        <p:spPr>
          <a:xfrm>
            <a:off x="3962400" y="2057400"/>
            <a:ext cx="185946" cy="381000"/>
          </a:xfrm>
          <a:prstGeom prst="rect">
            <a:avLst/>
          </a:prstGeom>
          <a:ln>
            <a:solidFill>
              <a:srgbClr val="FF0000"/>
            </a:solidFill>
          </a:ln>
          <a:effectLst>
            <a:outerShdw blurRad="50800" dist="38100" dir="5400000" algn="t" rotWithShape="0">
              <a:prstClr val="black">
                <a:alpha val="40000"/>
              </a:prstClr>
            </a:outerShdw>
          </a:effectLst>
        </p:spPr>
      </p:pic>
      <p:pic>
        <p:nvPicPr>
          <p:cNvPr id="38" name="Picture 37" descr="Businessman.gif"/>
          <p:cNvPicPr>
            <a:picLocks noChangeAspect="1"/>
          </p:cNvPicPr>
          <p:nvPr/>
        </p:nvPicPr>
        <p:blipFill>
          <a:blip r:embed="rId4" cstate="print"/>
          <a:stretch>
            <a:fillRect/>
          </a:stretch>
        </p:blipFill>
        <p:spPr>
          <a:xfrm>
            <a:off x="6096000" y="1981200"/>
            <a:ext cx="185946" cy="381000"/>
          </a:xfrm>
          <a:prstGeom prst="rect">
            <a:avLst/>
          </a:prstGeom>
          <a:ln>
            <a:solidFill>
              <a:srgbClr val="FF0000"/>
            </a:solidFill>
          </a:ln>
        </p:spPr>
      </p:pic>
      <p:pic>
        <p:nvPicPr>
          <p:cNvPr id="39" name="Picture 38" descr="Businessm.gif"/>
          <p:cNvPicPr>
            <a:picLocks noChangeAspect="1"/>
          </p:cNvPicPr>
          <p:nvPr/>
        </p:nvPicPr>
        <p:blipFill>
          <a:blip r:embed="rId3" cstate="print"/>
          <a:stretch>
            <a:fillRect/>
          </a:stretch>
        </p:blipFill>
        <p:spPr>
          <a:xfrm>
            <a:off x="6553200" y="4419600"/>
            <a:ext cx="195813" cy="401216"/>
          </a:xfrm>
          <a:prstGeom prst="rect">
            <a:avLst/>
          </a:prstGeom>
        </p:spPr>
      </p:pic>
      <p:sp>
        <p:nvSpPr>
          <p:cNvPr id="41" name="TextBox 40"/>
          <p:cNvSpPr txBox="1"/>
          <p:nvPr/>
        </p:nvSpPr>
        <p:spPr>
          <a:xfrm>
            <a:off x="6934200" y="3733800"/>
            <a:ext cx="1752600" cy="523220"/>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ea typeface="Times New Roman" pitchFamily="18" charset="0"/>
              </a:rPr>
              <a:t>CSTC-A Project Managers</a:t>
            </a:r>
            <a:endParaRPr lang="en-US" sz="1400" dirty="0"/>
          </a:p>
        </p:txBody>
      </p:sp>
      <p:pic>
        <p:nvPicPr>
          <p:cNvPr id="43" name="Picture 42" descr="Biness-Man.gif"/>
          <p:cNvPicPr>
            <a:picLocks noChangeAspect="1"/>
          </p:cNvPicPr>
          <p:nvPr/>
        </p:nvPicPr>
        <p:blipFill>
          <a:blip r:embed="rId5" cstate="print"/>
          <a:stretch>
            <a:fillRect/>
          </a:stretch>
        </p:blipFill>
        <p:spPr>
          <a:xfrm>
            <a:off x="6218420" y="4997970"/>
            <a:ext cx="184125" cy="377268"/>
          </a:xfrm>
          <a:prstGeom prst="rect">
            <a:avLst/>
          </a:prstGeom>
        </p:spPr>
      </p:pic>
      <p:pic>
        <p:nvPicPr>
          <p:cNvPr id="44" name="Picture 43" descr="Biznezman.gif"/>
          <p:cNvPicPr>
            <a:picLocks noChangeAspect="1"/>
          </p:cNvPicPr>
          <p:nvPr/>
        </p:nvPicPr>
        <p:blipFill>
          <a:blip r:embed="rId6" cstate="print"/>
          <a:stretch>
            <a:fillRect/>
          </a:stretch>
        </p:blipFill>
        <p:spPr>
          <a:xfrm>
            <a:off x="4953000" y="5867400"/>
            <a:ext cx="185946" cy="380999"/>
          </a:xfrm>
          <a:prstGeom prst="rect">
            <a:avLst/>
          </a:prstGeom>
        </p:spPr>
      </p:pic>
      <p:pic>
        <p:nvPicPr>
          <p:cNvPr id="49" name="Picture 48" descr="Biness-Man.gif"/>
          <p:cNvPicPr>
            <a:picLocks noChangeAspect="1"/>
          </p:cNvPicPr>
          <p:nvPr/>
        </p:nvPicPr>
        <p:blipFill>
          <a:blip r:embed="rId5" cstate="print"/>
          <a:stretch>
            <a:fillRect/>
          </a:stretch>
        </p:blipFill>
        <p:spPr>
          <a:xfrm>
            <a:off x="4191000" y="2057400"/>
            <a:ext cx="184125" cy="377268"/>
          </a:xfrm>
          <a:prstGeom prst="rect">
            <a:avLst/>
          </a:prstGeom>
        </p:spPr>
      </p:pic>
      <p:pic>
        <p:nvPicPr>
          <p:cNvPr id="51" name="Picture 50" descr="Businessman.gif"/>
          <p:cNvPicPr>
            <a:picLocks noChangeAspect="1"/>
          </p:cNvPicPr>
          <p:nvPr/>
        </p:nvPicPr>
        <p:blipFill>
          <a:blip r:embed="rId4" cstate="print"/>
          <a:stretch>
            <a:fillRect/>
          </a:stretch>
        </p:blipFill>
        <p:spPr>
          <a:xfrm>
            <a:off x="4572000" y="4419600"/>
            <a:ext cx="185946" cy="381000"/>
          </a:xfrm>
          <a:prstGeom prst="rect">
            <a:avLst/>
          </a:prstGeom>
          <a:ln>
            <a:solidFill>
              <a:srgbClr val="FF0000"/>
            </a:solidFill>
          </a:ln>
        </p:spPr>
      </p:pic>
      <p:pic>
        <p:nvPicPr>
          <p:cNvPr id="52" name="Picture 51" descr="Biness-Man.gif"/>
          <p:cNvPicPr>
            <a:picLocks noChangeAspect="1"/>
          </p:cNvPicPr>
          <p:nvPr/>
        </p:nvPicPr>
        <p:blipFill>
          <a:blip r:embed="rId5" cstate="print"/>
          <a:stretch>
            <a:fillRect/>
          </a:stretch>
        </p:blipFill>
        <p:spPr>
          <a:xfrm>
            <a:off x="4876800" y="4419600"/>
            <a:ext cx="184125" cy="377268"/>
          </a:xfrm>
          <a:prstGeom prst="rect">
            <a:avLst/>
          </a:prstGeom>
        </p:spPr>
      </p:pic>
      <p:sp>
        <p:nvSpPr>
          <p:cNvPr id="65" name="TextBox 64"/>
          <p:cNvSpPr txBox="1"/>
          <p:nvPr/>
        </p:nvSpPr>
        <p:spPr>
          <a:xfrm>
            <a:off x="7086600" y="2918936"/>
            <a:ext cx="1752600" cy="738664"/>
          </a:xfrm>
          <a:prstGeom prst="rect">
            <a:avLst/>
          </a:prstGeom>
          <a:noFill/>
          <a:ln>
            <a:solidFill>
              <a:schemeClr val="tx1"/>
            </a:solidFill>
          </a:ln>
        </p:spPr>
        <p:txBody>
          <a:bodyPr wrap="square" rtlCol="0">
            <a:spAutoFit/>
          </a:bodyPr>
          <a:lstStyle/>
          <a:p>
            <a:pPr algn="r"/>
            <a:r>
              <a:rPr lang="en-US" sz="1400" b="1" dirty="0" smtClean="0">
                <a:solidFill>
                  <a:srgbClr val="000000"/>
                </a:solidFill>
                <a:effectLst>
                  <a:outerShdw blurRad="38100" dist="38100" dir="2700000" algn="tl">
                    <a:srgbClr val="000000">
                      <a:alpha val="43137"/>
                    </a:srgbClr>
                  </a:outerShdw>
                </a:effectLst>
                <a:latin typeface="Arial" pitchFamily="34" charset="0"/>
              </a:rPr>
              <a:t>Afghan Mission Network Connectivity</a:t>
            </a:r>
            <a:endParaRPr lang="en-US" sz="1400" dirty="0"/>
          </a:p>
        </p:txBody>
      </p:sp>
      <p:pic>
        <p:nvPicPr>
          <p:cNvPr id="64" name="Picture 63" descr="satellite.gif"/>
          <p:cNvPicPr>
            <a:picLocks noChangeAspect="1"/>
          </p:cNvPicPr>
          <p:nvPr/>
        </p:nvPicPr>
        <p:blipFill>
          <a:blip r:embed="rId7" cstate="print"/>
          <a:stretch>
            <a:fillRect/>
          </a:stretch>
        </p:blipFill>
        <p:spPr>
          <a:xfrm>
            <a:off x="7162800" y="3147536"/>
            <a:ext cx="333375" cy="380565"/>
          </a:xfrm>
          <a:prstGeom prst="rect">
            <a:avLst/>
          </a:prstGeom>
        </p:spPr>
      </p:pic>
      <p:pic>
        <p:nvPicPr>
          <p:cNvPr id="66" name="Picture 65" descr="satellite.gif"/>
          <p:cNvPicPr>
            <a:picLocks noChangeAspect="1"/>
          </p:cNvPicPr>
          <p:nvPr/>
        </p:nvPicPr>
        <p:blipFill>
          <a:blip r:embed="rId7" cstate="print"/>
          <a:stretch>
            <a:fillRect/>
          </a:stretch>
        </p:blipFill>
        <p:spPr>
          <a:xfrm>
            <a:off x="5029200" y="2979295"/>
            <a:ext cx="333375" cy="38056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0000"/>
        </a:hlink>
        <a:folHlink>
          <a:srgbClr val="FF0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Words>998</Words>
  <PresentationFormat>On-screen Show (4:3)</PresentationFormat>
  <Paragraphs>175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LinksUpToDate>false</LinksUpToDate>
  <SharedDoc>false</SharedDoc>
  <HyperlinksChanged>false</HyperlinksChanged>
</Properties>
</file>